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21"/>
  </p:notesMasterIdLst>
  <p:handoutMasterIdLst>
    <p:handoutMasterId r:id="rId22"/>
  </p:handoutMasterIdLst>
  <p:sldIdLst>
    <p:sldId id="1706" r:id="rId6"/>
    <p:sldId id="1605" r:id="rId7"/>
    <p:sldId id="1707" r:id="rId8"/>
    <p:sldId id="1708" r:id="rId9"/>
    <p:sldId id="1709" r:id="rId10"/>
    <p:sldId id="4327" r:id="rId11"/>
    <p:sldId id="4328" r:id="rId12"/>
    <p:sldId id="4329" r:id="rId13"/>
    <p:sldId id="4330" r:id="rId14"/>
    <p:sldId id="410" r:id="rId15"/>
    <p:sldId id="4331" r:id="rId16"/>
    <p:sldId id="4332" r:id="rId17"/>
    <p:sldId id="265" r:id="rId18"/>
    <p:sldId id="261" r:id="rId19"/>
    <p:sldId id="260"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msa + aad" id="{28A64FAC-A435-B547-8112-C50128F27900}">
          <p14:sldIdLst>
            <p14:sldId id="1707"/>
            <p14:sldId id="1708"/>
          </p14:sldIdLst>
        </p14:section>
        <p14:section name="b2b" id="{17EA7C8E-10FF-8248-8A63-925BADDDF8D9}">
          <p14:sldIdLst>
            <p14:sldId id="1709"/>
            <p14:sldId id="4327"/>
            <p14:sldId id="4328"/>
            <p14:sldId id="4329"/>
          </p14:sldIdLst>
        </p14:section>
        <p14:section name="b2c" id="{263DAD0C-3FB1-C84B-ACD9-909A869D4BE1}">
          <p14:sldIdLst>
            <p14:sldId id="4330"/>
            <p14:sldId id="410"/>
            <p14:sldId id="4331"/>
          </p14:sldIdLst>
        </p14:section>
        <p14:section name="b2b vs b2c" id="{DDD02D64-F17A-194E-AC91-59EB8BBD4DCE}">
          <p14:sldIdLst>
            <p14:sldId id="4332"/>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433" autoAdjust="0"/>
    <p:restoredTop sz="64600" autoAdjust="0"/>
  </p:normalViewPr>
  <p:slideViewPr>
    <p:cSldViewPr snapToGrid="0">
      <p:cViewPr varScale="1">
        <p:scale>
          <a:sx n="90" d="100"/>
          <a:sy n="90" d="100"/>
        </p:scale>
        <p:origin x="312" y="9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228"/>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5/23/2020 11:26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5/23/2020 9:58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5/23/2020 9:58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AD B2C, users will authenticate with their preferred identity provider that has been configured and by your IT administrator. The user signs in using a customized sign in page hosted by Azure AD B2C.</a:t>
            </a:r>
          </a:p>
          <a:p>
            <a:endParaRPr lang="en-US" dirty="0"/>
          </a:p>
          <a:p>
            <a:r>
              <a:rPr lang="en-US" dirty="0"/>
              <a:t>Azure AD B2C is a white-label authentication solution. This means you can customize the entire user experience with your brand so that it blends seamlessly with your web and mobile applications.</a:t>
            </a:r>
          </a:p>
          <a:p>
            <a:endParaRPr lang="en-US" dirty="0"/>
          </a:p>
          <a:p>
            <a:r>
              <a:rPr lang="en-US" dirty="0"/>
              <a:t>Customize every page displayed by Azure AD B2C when your users sign up, sign-in, and modify their profile information. Customize the HTML, CSS, and JavaScript in your user journeys so that the Azure AD B2C experience looks and feels like it's a native part of your application.</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2735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user signs in, you can implement progressive polling. Progressive polling allows your customers to quickly complete their first transaction by supplying only the minimum required information  necessary. Over time, you can gradually collect more profile data from the customer each time they sign in. You can store up to 100 custom attributes per user in Azure AD B2C or integrate with external systems to store even more details on your users.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5/23/2020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69924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Azure Active Directory (Azure AD) B2B collaboration and Azure AD B2C allow you to work with external users in Azure AD. But how do they compare?</a:t>
            </a:r>
          </a:p>
          <a:p>
            <a:endParaRPr lang="en-US" dirty="0"/>
          </a:p>
          <a:p>
            <a:r>
              <a:rPr lang="en-US" dirty="0"/>
              <a:t>Azure AD B2B is for businesses that want to securely share files and resources with external users so they can collaborate. An Azure admin sets up B2B in the Azure portal, and Azure AD takes care of federation between your business and your external partner. Users sign in to the shared resources using a simple invitation and redemption process with their work or school account, or any email account.</a:t>
            </a:r>
          </a:p>
          <a:p>
            <a:endParaRPr lang="en-US" dirty="0"/>
          </a:p>
          <a:p>
            <a:r>
              <a:rPr lang="en-US" dirty="0"/>
              <a:t>Azure AD B2C is primarily for businesses and developers that create customer-facing apps. With Azure AD B2C, developers can use Azure AD as the full-featured identity system for their application, while letting customers sign in with an identity they already have established (like Facebook or Gmail).</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5/23/2020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199515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5/23/2020 9:58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5/23/2020 9:58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5/23/2020 9:58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5/23/2020 9:58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900" b="0" i="0" u="none" strike="noStrike" kern="1200" dirty="0">
                <a:solidFill>
                  <a:schemeClr val="tx1"/>
                </a:solidFill>
                <a:effectLst/>
                <a:latin typeface="Segoe UI Light" pitchFamily="34" charset="0"/>
                <a:ea typeface="+mn-ea"/>
                <a:cs typeface="+mn-cs"/>
              </a:rPr>
              <a:t>Consumers refer to Microsoft Accounts that are created for personal use. The Microsoft Account is the combination of an email address and a password that a user uses to sign-in to all consumer-oriented Microsoft products and cloud services such as Outlook, OneDrive, MSN, or Xbox LIVE.</a:t>
            </a:r>
            <a:r>
              <a:rPr lang="en-US" sz="900" b="0" i="0" kern="1200" dirty="0">
                <a:solidFill>
                  <a:schemeClr val="tx1"/>
                </a:solidFill>
                <a:effectLst/>
                <a:latin typeface="Segoe UI Light" pitchFamily="34" charset="0"/>
                <a:ea typeface="+mn-ea"/>
                <a:cs typeface="+mn-cs"/>
              </a:rPr>
              <a:t>​</a:t>
            </a:r>
          </a:p>
          <a:p>
            <a:pPr rtl="0" fontAlgn="base"/>
            <a:r>
              <a:rPr lang="en-US" sz="900" b="0" i="0" kern="1200" dirty="0">
                <a:solidFill>
                  <a:schemeClr val="tx1"/>
                </a:solidFill>
                <a:effectLst/>
                <a:latin typeface="Segoe UI Light" pitchFamily="34" charset="0"/>
                <a:ea typeface="+mn-ea"/>
                <a:cs typeface="+mn-cs"/>
              </a:rPr>
              <a:t>​</a:t>
            </a:r>
          </a:p>
          <a:p>
            <a:pPr rtl="0" fontAlgn="base"/>
            <a:r>
              <a:rPr lang="en-US" sz="900" b="0" i="0" u="none" strike="noStrike" kern="1200" dirty="0">
                <a:solidFill>
                  <a:schemeClr val="tx1"/>
                </a:solidFill>
                <a:effectLst/>
                <a:latin typeface="Segoe UI Light" pitchFamily="34" charset="0"/>
                <a:ea typeface="+mn-ea"/>
                <a:cs typeface="+mn-cs"/>
              </a:rPr>
              <a:t>The Microsoft Identity platform enables developers to create applications that allow users to sign in using either a Microsoft Account (Personal Account) or a Work or School Account (an Azure AD identity).</a:t>
            </a:r>
            <a:r>
              <a:rPr lang="en-US" sz="900" b="0" i="0" kern="1200" dirty="0">
                <a:solidFill>
                  <a:schemeClr val="tx1"/>
                </a:solidFill>
                <a:effectLst/>
                <a:latin typeface="Segoe UI Light" pitchFamily="34" charset="0"/>
                <a:ea typeface="+mn-ea"/>
                <a:cs typeface="+mn-cs"/>
              </a:rPr>
              <a:t>​</a:t>
            </a:r>
          </a:p>
          <a:p>
            <a:pPr rtl="0" fontAlgn="base"/>
            <a:r>
              <a:rPr lang="en-US" sz="900" b="0" i="0" kern="1200" dirty="0">
                <a:solidFill>
                  <a:schemeClr val="tx1"/>
                </a:solidFill>
                <a:effectLst/>
                <a:latin typeface="Segoe UI Light" pitchFamily="34" charset="0"/>
                <a:ea typeface="+mn-ea"/>
                <a:cs typeface="+mn-cs"/>
              </a:rPr>
              <a:t>​</a:t>
            </a:r>
          </a:p>
          <a:p>
            <a:pPr rtl="0" fontAlgn="base"/>
            <a:r>
              <a:rPr lang="en-US" sz="900" b="0" i="0" u="none" strike="noStrike" kern="1200" dirty="0">
                <a:solidFill>
                  <a:schemeClr val="tx1"/>
                </a:solidFill>
                <a:effectLst/>
                <a:latin typeface="Segoe UI Light" pitchFamily="34" charset="0"/>
                <a:ea typeface="+mn-ea"/>
                <a:cs typeface="+mn-cs"/>
              </a:rPr>
              <a:t>While there are many similarities between Microsoft Accounts and Azure AD accounts, Microsoft Accounts are primarily for personal or consumer services. Some small business will also use consumer accounts and consumer services like email and OneDrive. Some similarities between the topologies include account and password management, support for multi-factor authentication, and </a:t>
            </a:r>
            <a:r>
              <a:rPr lang="en-US" sz="900" b="0" i="0" u="none" strike="noStrike" kern="1200" dirty="0" err="1">
                <a:solidFill>
                  <a:schemeClr val="tx1"/>
                </a:solidFill>
                <a:effectLst/>
                <a:latin typeface="Segoe UI Light" pitchFamily="34" charset="0"/>
                <a:ea typeface="+mn-ea"/>
                <a:cs typeface="+mn-cs"/>
              </a:rPr>
              <a:t>passwordless</a:t>
            </a:r>
            <a:r>
              <a:rPr lang="en-US" sz="900" b="0" i="0" u="none" strike="noStrike" kern="1200" dirty="0">
                <a:solidFill>
                  <a:schemeClr val="tx1"/>
                </a:solidFill>
                <a:effectLst/>
                <a:latin typeface="Segoe UI Light" pitchFamily="34" charset="0"/>
                <a:ea typeface="+mn-ea"/>
                <a:cs typeface="+mn-cs"/>
              </a:rPr>
              <a:t> authentication. Unlike Microsoft Accounts, Azure AD accounts have additional security-related features that are available in enterprise scenarios.</a:t>
            </a:r>
            <a:r>
              <a:rPr lang="en-US" sz="900" b="0" i="0" kern="1200" dirty="0">
                <a:solidFill>
                  <a:schemeClr val="tx1"/>
                </a:solidFill>
                <a:effectLst/>
                <a:latin typeface="Segoe UI Light" pitchFamily="34" charset="0"/>
                <a:ea typeface="+mn-ea"/>
                <a:cs typeface="+mn-cs"/>
              </a:rPr>
              <a:t>​</a:t>
            </a:r>
          </a:p>
          <a:p>
            <a:pPr rtl="0" fontAlgn="base"/>
            <a:r>
              <a:rPr lang="en-US" sz="900" b="0" i="0" kern="1200" dirty="0">
                <a:solidFill>
                  <a:schemeClr val="tx1"/>
                </a:solidFill>
                <a:effectLst/>
                <a:latin typeface="Segoe UI Light" pitchFamily="34" charset="0"/>
                <a:ea typeface="+mn-ea"/>
                <a:cs typeface="+mn-cs"/>
              </a:rPr>
              <a:t>​</a:t>
            </a:r>
          </a:p>
          <a:p>
            <a:pPr rtl="0" fontAlgn="base"/>
            <a:r>
              <a:rPr lang="en-US" sz="900" b="0" i="0" u="none" strike="noStrike" kern="1200" dirty="0">
                <a:solidFill>
                  <a:schemeClr val="tx1"/>
                </a:solidFill>
                <a:effectLst/>
                <a:latin typeface="Segoe UI Light" pitchFamily="34" charset="0"/>
                <a:ea typeface="+mn-ea"/>
                <a:cs typeface="+mn-cs"/>
              </a:rPr>
              <a:t>As an app developer, you can use Microsoft Account as a standards-based approach for adding single sign-on (SSO) to your app, allowing it to work with a user's pre-existing credentials. Microsoft Identity also provides APIs that can help you build personalized app experiences using the users personal Office 365 resources.</a:t>
            </a:r>
            <a:r>
              <a:rPr lang="en-US" sz="900" b="0" i="0" kern="1200" dirty="0">
                <a:solidFill>
                  <a:schemeClr val="tx1"/>
                </a:solidFill>
                <a:effectLst/>
                <a:latin typeface="Segoe UI Light" pitchFamily="34" charset="0"/>
                <a:ea typeface="+mn-ea"/>
                <a:cs typeface="+mn-cs"/>
              </a:rPr>
              <a:t>​</a:t>
            </a:r>
          </a:p>
          <a:p>
            <a:pPr rtl="0" fontAlgn="base"/>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5/23/2020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56868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Enterprises refer to Azure Active Directory (Azure AD), Microsoft's cloud-based identity and access management service. Azure AD helps your employees sign in and access internal resources such as apps in your corporate network or intranet and cloud apps that are developed by your organization. In additional to internal resources, your employees can access external resources such as Microsoft Office 365 and many other software-as-a-service (SaaS) applications.</a:t>
            </a:r>
          </a:p>
          <a:p>
            <a:endParaRPr lang="en-US" dirty="0"/>
          </a:p>
          <a:p>
            <a:r>
              <a:rPr lang="en-US" dirty="0"/>
              <a:t>As previously stated, Azure AD provides organizations and developers two important capabilities when it comes to building custom applications. Employee user accounts and groups are securely stored within an Azure AD directory. Employees can use these identities to sign in to internal and external resources.</a:t>
            </a:r>
          </a:p>
          <a:p>
            <a:endParaRPr lang="en-US" dirty="0"/>
          </a:p>
          <a:p>
            <a:r>
              <a:rPr lang="en-US" dirty="0"/>
              <a:t>IT administrators can also register applications with Azure AD that can be used in conjunction with software applications to control access and permissions to protected resources.</a:t>
            </a:r>
          </a:p>
          <a:p>
            <a:endParaRPr lang="en-US" dirty="0"/>
          </a:p>
          <a:p>
            <a:r>
              <a:rPr lang="en-US" dirty="0"/>
              <a:t>As an app developer, you can use Azure AD as a standards-based approach for adding single sign-on (SSO) to your app, allowing it to work with a user's pre-existing credentials. Azure AD also provides APIs that can help you build personalized app experiences using existing organizational data.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5/23/2020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047235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Active Directory (Azure AD) business-to-business (B2B) collaboration lets you securely share your company's applications and services with guest users from any other organization, while maintaining control over your own corporate data. Work safely and securely with external partners, large or small, even if they don't have Azure AD or an IT department. A simple invitation and redemption process lets partners use their own credentials to access your company's resources. Developers can use Azure AD business-to-business APIs to customize the invitation process or write applications like self-service sign-up portals.</a:t>
            </a:r>
          </a:p>
          <a:p>
            <a:endParaRPr lang="en-US" dirty="0"/>
          </a:p>
          <a:p>
            <a:r>
              <a:rPr lang="en-US" dirty="0"/>
              <a:t>With Azure AD B2B, the partner uses their own identity management solution, so there is no external administrative overhead for your organization. The partner uses their own identities and credentials; Azure AD isn't required. In addition, you don't need to manage external accounts or passwords, nor do you need to sync accounts or manage the lifecycle of accounts.</a:t>
            </a:r>
          </a:p>
          <a:p>
            <a:endParaRPr lang="en-US" dirty="0"/>
          </a:p>
          <a:p>
            <a:r>
              <a:rPr lang="en-US" dirty="0"/>
              <a:t>Let's look at how an external user will access your resources in a B2B scenario.</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5/23/2020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80562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how an external user will access your resources in a B2B scenario.</a:t>
            </a:r>
          </a:p>
          <a:p>
            <a:endParaRPr lang="en-US" dirty="0"/>
          </a:p>
          <a:p>
            <a:r>
              <a:rPr lang="en-US" dirty="0"/>
              <a:t>In this scenario, you are in the Contoso organization and </a:t>
            </a:r>
            <a:r>
              <a:rPr lang="en-US" dirty="0" err="1"/>
              <a:t>Fabrikam</a:t>
            </a:r>
            <a:r>
              <a:rPr lang="en-US" dirty="0"/>
              <a:t> is a partner of yours. You have configured Azure AD B2B with </a:t>
            </a:r>
            <a:r>
              <a:rPr lang="en-US" dirty="0" err="1"/>
              <a:t>Fabrikam</a:t>
            </a: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5/23/2020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834121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user from </a:t>
            </a:r>
            <a:r>
              <a:rPr lang="en-US" dirty="0" err="1"/>
              <a:t>Fabrikam</a:t>
            </a:r>
            <a:r>
              <a:rPr lang="en-US" dirty="0"/>
              <a:t> needs to access content within the Contoso organization. Because the content is protected by Azure AD, the user will be redirected to Contoso to sign in for authentication and authorization to obtain an access token from Contoso that is required to access the content.</a:t>
            </a:r>
          </a:p>
          <a:p>
            <a:endParaRPr lang="en-US" dirty="0"/>
          </a:p>
          <a:p>
            <a:r>
              <a:rPr lang="en-US" dirty="0" err="1"/>
              <a:t>Consoto's</a:t>
            </a:r>
            <a:r>
              <a:rPr lang="en-US" dirty="0"/>
              <a:t> Azure AD recognizes the user is a guest from </a:t>
            </a:r>
            <a:r>
              <a:rPr lang="en-US" dirty="0" err="1"/>
              <a:t>Fabrikam</a:t>
            </a:r>
            <a:r>
              <a:rPr lang="en-US" dirty="0"/>
              <a:t> and that </a:t>
            </a:r>
            <a:r>
              <a:rPr lang="en-US" dirty="0" err="1"/>
              <a:t>Fabrikam</a:t>
            </a:r>
            <a:r>
              <a:rPr lang="en-US" dirty="0"/>
              <a:t> is configured for B2B with Contoso, so Azure AD redirects the user to </a:t>
            </a:r>
            <a:r>
              <a:rPr lang="en-US" dirty="0" err="1"/>
              <a:t>Fabrikam</a:t>
            </a:r>
            <a:r>
              <a:rPr lang="en-US" dirty="0"/>
              <a:t> for authentication. After the user signs in with </a:t>
            </a:r>
            <a:r>
              <a:rPr lang="en-US" dirty="0" err="1"/>
              <a:t>Fabrikam</a:t>
            </a:r>
            <a:r>
              <a:rPr lang="en-US" dirty="0"/>
              <a:t>, they're redirected back to Contoso's Azure AD that validates the </a:t>
            </a:r>
            <a:r>
              <a:rPr lang="en-US" dirty="0" err="1"/>
              <a:t>Fabrikam</a:t>
            </a:r>
            <a:r>
              <a:rPr lang="en-US" dirty="0"/>
              <a:t> generated token and creates a new token for the user to access the content. Because the new token was created by Contoso's Azure AD directory, it can be used to access the content because it only trusts the Contoso Azure AD directory.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5/23/2020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27157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B2B provides IT administrators and developers multiple ways to grant guest users from another organization access to your corporate content. An administrator can create a new guest user in the Azure AD portal, similar to how you'd add a new user, they can be sent email invitation or added in bulk using PowerShell. Administrators can also delegate group owners and application owners manage their own guest user so they can add guests directly to any application they want to share.</a:t>
            </a:r>
          </a:p>
          <a:p>
            <a:endParaRPr lang="en-US" dirty="0"/>
          </a:p>
          <a:p>
            <a:r>
              <a:rPr lang="en-US" dirty="0"/>
              <a:t>Once a guest user has been added to your directory, you can use Azure AD's Conditional Access policies, such as multi-factor authentication, to further protect your content at the tenant level, application level or for specific guest users.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5/23/2020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148644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Active Directory B2C (Azure AD B2C) is a customer identity access management (CIAM) solution capable of supporting millions of users and billions of authentications per day. It takes care of the scaling and safety of the authentication platform, monitoring, and automatically handling threats like denial-of-service, password spray, or brute force attacks. Azure AD B2C uses standards-based authentication protocols including OpenID Connect and OAuth 2.0.</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5/23/2020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1762276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image" Target="../media/image1.emf"/><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theme" Target="../theme/theme2.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Microsoft Identity</a:t>
            </a:r>
            <a:br>
              <a:rPr lang="en-US" dirty="0"/>
            </a:br>
            <a:r>
              <a:rPr lang="en-US" dirty="0"/>
              <a:t>topology options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Azure Active Directory B2C</a:t>
            </a:r>
          </a:p>
        </p:txBody>
      </p:sp>
      <p:grpSp>
        <p:nvGrpSpPr>
          <p:cNvPr id="7" name="Group 6">
            <a:extLst>
              <a:ext uri="{FF2B5EF4-FFF2-40B4-BE49-F238E27FC236}">
                <a16:creationId xmlns:a16="http://schemas.microsoft.com/office/drawing/2014/main" id="{9032DBFE-CB5E-4839-B01B-5168D864B545}"/>
              </a:ext>
            </a:extLst>
          </p:cNvPr>
          <p:cNvGrpSpPr/>
          <p:nvPr/>
        </p:nvGrpSpPr>
        <p:grpSpPr>
          <a:xfrm>
            <a:off x="3912577" y="4949251"/>
            <a:ext cx="8181506" cy="1486210"/>
            <a:chOff x="4337681" y="3394990"/>
            <a:chExt cx="8182670" cy="1486420"/>
          </a:xfrm>
        </p:grpSpPr>
        <p:sp>
          <p:nvSpPr>
            <p:cNvPr id="60" name="Rectangle 59">
              <a:extLst>
                <a:ext uri="{FF2B5EF4-FFF2-40B4-BE49-F238E27FC236}">
                  <a16:creationId xmlns:a16="http://schemas.microsoft.com/office/drawing/2014/main" id="{F389771A-2E8C-4886-AE13-0A951384418B}"/>
                </a:ext>
              </a:extLst>
            </p:cNvPr>
            <p:cNvSpPr/>
            <p:nvPr/>
          </p:nvSpPr>
          <p:spPr>
            <a:xfrm>
              <a:off x="4737202" y="3394990"/>
              <a:ext cx="7783149" cy="346619"/>
            </a:xfrm>
            <a:prstGeom prst="rect">
              <a:avLst/>
            </a:prstGeom>
          </p:spPr>
          <p:txBody>
            <a:bodyPr wrap="square">
              <a:spAutoFit/>
            </a:bodyPr>
            <a:lstStyle/>
            <a:p>
              <a:pPr defTabSz="932293" fontAlgn="base">
                <a:lnSpc>
                  <a:spcPct val="90000"/>
                </a:lnSpc>
                <a:spcBef>
                  <a:spcPts val="600"/>
                </a:spcBef>
                <a:spcAft>
                  <a:spcPct val="0"/>
                </a:spcAft>
              </a:pPr>
              <a:r>
                <a:rPr lang="en-US" sz="1836">
                  <a:solidFill>
                    <a:srgbClr val="505050"/>
                  </a:solidFill>
                  <a:latin typeface="Segoe UI Semilight"/>
                  <a:ea typeface="Segoe UI" pitchFamily="34" charset="0"/>
                  <a:cs typeface="Segoe UI" pitchFamily="34" charset="0"/>
                </a:rPr>
                <a:t>Securely authenticate your customers using their preferred identity provider</a:t>
              </a:r>
            </a:p>
          </p:txBody>
        </p:sp>
        <p:sp>
          <p:nvSpPr>
            <p:cNvPr id="68" name="Rectangle 67">
              <a:extLst>
                <a:ext uri="{FF2B5EF4-FFF2-40B4-BE49-F238E27FC236}">
                  <a16:creationId xmlns:a16="http://schemas.microsoft.com/office/drawing/2014/main" id="{EC5366A6-409E-4858-87FF-4ACBF52CDA42}"/>
                </a:ext>
              </a:extLst>
            </p:cNvPr>
            <p:cNvSpPr/>
            <p:nvPr/>
          </p:nvSpPr>
          <p:spPr>
            <a:xfrm>
              <a:off x="4737202" y="3950961"/>
              <a:ext cx="6716902" cy="353519"/>
            </a:xfrm>
            <a:prstGeom prst="rect">
              <a:avLst/>
            </a:prstGeom>
          </p:spPr>
          <p:txBody>
            <a:bodyPr wrap="square">
              <a:spAutoFit/>
            </a:bodyPr>
            <a:lstStyle/>
            <a:p>
              <a:pPr defTabSz="932293" fontAlgn="base">
                <a:lnSpc>
                  <a:spcPct val="90000"/>
                </a:lnSpc>
                <a:spcBef>
                  <a:spcPts val="600"/>
                </a:spcBef>
                <a:spcAft>
                  <a:spcPct val="0"/>
                </a:spcAft>
              </a:pPr>
              <a:r>
                <a:rPr lang="en-US" sz="1836">
                  <a:solidFill>
                    <a:srgbClr val="505050"/>
                  </a:solidFill>
                  <a:latin typeface="Segoe UI Semilight"/>
                  <a:ea typeface="Segoe UI" pitchFamily="34" charset="0"/>
                  <a:cs typeface="Segoe UI" pitchFamily="34" charset="0"/>
                </a:rPr>
                <a:t>Capture login, preference, and conversion data for customers</a:t>
              </a:r>
            </a:p>
          </p:txBody>
        </p:sp>
        <p:sp>
          <p:nvSpPr>
            <p:cNvPr id="69" name="Rectangle 68">
              <a:extLst>
                <a:ext uri="{FF2B5EF4-FFF2-40B4-BE49-F238E27FC236}">
                  <a16:creationId xmlns:a16="http://schemas.microsoft.com/office/drawing/2014/main" id="{F7F69A80-1749-4ED5-BA5E-A436C0068F7D}"/>
                </a:ext>
              </a:extLst>
            </p:cNvPr>
            <p:cNvSpPr/>
            <p:nvPr/>
          </p:nvSpPr>
          <p:spPr>
            <a:xfrm>
              <a:off x="4737203" y="4506932"/>
              <a:ext cx="6678237" cy="346619"/>
            </a:xfrm>
            <a:prstGeom prst="rect">
              <a:avLst/>
            </a:prstGeom>
          </p:spPr>
          <p:txBody>
            <a:bodyPr wrap="square">
              <a:spAutoFit/>
            </a:bodyPr>
            <a:lstStyle/>
            <a:p>
              <a:pPr defTabSz="932293" fontAlgn="base">
                <a:lnSpc>
                  <a:spcPct val="90000"/>
                </a:lnSpc>
                <a:spcBef>
                  <a:spcPts val="600"/>
                </a:spcBef>
                <a:spcAft>
                  <a:spcPct val="0"/>
                </a:spcAft>
              </a:pPr>
              <a:r>
                <a:rPr lang="en-US" sz="1836">
                  <a:solidFill>
                    <a:srgbClr val="505050"/>
                  </a:solidFill>
                  <a:latin typeface="Segoe UI Semilight"/>
                  <a:cs typeface="Segoe UI" pitchFamily="34" charset="0"/>
                </a:rPr>
                <a:t>Provide branded (white-label) registration and login experiences</a:t>
              </a:r>
            </a:p>
          </p:txBody>
        </p:sp>
        <p:sp>
          <p:nvSpPr>
            <p:cNvPr id="308" name="Freeform 9">
              <a:extLst>
                <a:ext uri="{FF2B5EF4-FFF2-40B4-BE49-F238E27FC236}">
                  <a16:creationId xmlns:a16="http://schemas.microsoft.com/office/drawing/2014/main" id="{0627F9C1-7E23-424F-9BBB-AE9AECE505D6}"/>
                </a:ext>
              </a:extLst>
            </p:cNvPr>
            <p:cNvSpPr>
              <a:spLocks noEditPoints="1"/>
            </p:cNvSpPr>
            <p:nvPr/>
          </p:nvSpPr>
          <p:spPr bwMode="black">
            <a:xfrm>
              <a:off x="4337681" y="3415292"/>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p:spPr>
          <p:txBody>
            <a:bodyPr vert="horz" wrap="square" lIns="93264" tIns="46632" rIns="93264" bIns="46632" numCol="1" anchor="t" anchorCtr="0" compatLnSpc="1">
              <a:prstTxWarp prst="textNoShape">
                <a:avLst/>
              </a:prstTxWarp>
            </a:bodyPr>
            <a:lstStyle/>
            <a:p>
              <a:pPr defTabSz="932563"/>
              <a:endParaRPr lang="en-US" sz="1836">
                <a:solidFill>
                  <a:srgbClr val="000000"/>
                </a:solidFill>
                <a:latin typeface="Segoe UI Semilight"/>
              </a:endParaRPr>
            </a:p>
          </p:txBody>
        </p:sp>
        <p:sp>
          <p:nvSpPr>
            <p:cNvPr id="309" name="Freeform 9">
              <a:extLst>
                <a:ext uri="{FF2B5EF4-FFF2-40B4-BE49-F238E27FC236}">
                  <a16:creationId xmlns:a16="http://schemas.microsoft.com/office/drawing/2014/main" id="{E8C06C47-6D96-448C-906F-B2CFB1204221}"/>
                </a:ext>
              </a:extLst>
            </p:cNvPr>
            <p:cNvSpPr>
              <a:spLocks noEditPoints="1"/>
            </p:cNvSpPr>
            <p:nvPr/>
          </p:nvSpPr>
          <p:spPr bwMode="black">
            <a:xfrm>
              <a:off x="4337681" y="4515650"/>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p:spPr>
          <p:txBody>
            <a:bodyPr vert="horz" wrap="square" lIns="93264" tIns="46632" rIns="93264" bIns="46632" numCol="1" anchor="t" anchorCtr="0" compatLnSpc="1">
              <a:prstTxWarp prst="textNoShape">
                <a:avLst/>
              </a:prstTxWarp>
            </a:bodyPr>
            <a:lstStyle/>
            <a:p>
              <a:pPr defTabSz="932563"/>
              <a:endParaRPr lang="en-US" sz="1836">
                <a:solidFill>
                  <a:srgbClr val="000000"/>
                </a:solidFill>
                <a:latin typeface="Segoe UI Semilight"/>
              </a:endParaRPr>
            </a:p>
          </p:txBody>
        </p:sp>
        <p:sp>
          <p:nvSpPr>
            <p:cNvPr id="310" name="Freeform 9">
              <a:extLst>
                <a:ext uri="{FF2B5EF4-FFF2-40B4-BE49-F238E27FC236}">
                  <a16:creationId xmlns:a16="http://schemas.microsoft.com/office/drawing/2014/main" id="{9C05ED93-5019-4036-83DF-738D8BA7EE02}"/>
                </a:ext>
              </a:extLst>
            </p:cNvPr>
            <p:cNvSpPr>
              <a:spLocks noEditPoints="1"/>
            </p:cNvSpPr>
            <p:nvPr/>
          </p:nvSpPr>
          <p:spPr bwMode="black">
            <a:xfrm>
              <a:off x="4337681" y="3965471"/>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p:spPr>
          <p:txBody>
            <a:bodyPr vert="horz" wrap="square" lIns="93264" tIns="46632" rIns="93264" bIns="46632" numCol="1" anchor="t" anchorCtr="0" compatLnSpc="1">
              <a:prstTxWarp prst="textNoShape">
                <a:avLst/>
              </a:prstTxWarp>
            </a:bodyPr>
            <a:lstStyle/>
            <a:p>
              <a:pPr defTabSz="932563"/>
              <a:endParaRPr lang="en-US" sz="1836">
                <a:solidFill>
                  <a:srgbClr val="000000"/>
                </a:solidFill>
                <a:latin typeface="Segoe UI Semilight"/>
              </a:endParaRPr>
            </a:p>
          </p:txBody>
        </p:sp>
      </p:grpSp>
      <p:grpSp>
        <p:nvGrpSpPr>
          <p:cNvPr id="311" name="Group 310">
            <a:extLst>
              <a:ext uri="{FF2B5EF4-FFF2-40B4-BE49-F238E27FC236}">
                <a16:creationId xmlns:a16="http://schemas.microsoft.com/office/drawing/2014/main" id="{DB686DBC-ABC0-4E21-98BC-BC6D356992A6}"/>
              </a:ext>
            </a:extLst>
          </p:cNvPr>
          <p:cNvGrpSpPr/>
          <p:nvPr/>
        </p:nvGrpSpPr>
        <p:grpSpPr>
          <a:xfrm>
            <a:off x="5223935" y="1957240"/>
            <a:ext cx="2779395" cy="1534019"/>
            <a:chOff x="4733428" y="2676962"/>
            <a:chExt cx="2725144" cy="1504077"/>
          </a:xfrm>
        </p:grpSpPr>
        <p:sp>
          <p:nvSpPr>
            <p:cNvPr id="312" name="Freeform: Shape 311">
              <a:extLst>
                <a:ext uri="{FF2B5EF4-FFF2-40B4-BE49-F238E27FC236}">
                  <a16:creationId xmlns:a16="http://schemas.microsoft.com/office/drawing/2014/main" id="{7621F8E1-A0B0-4586-9D8F-F3BE784EAFAB}"/>
                </a:ext>
              </a:extLst>
            </p:cNvPr>
            <p:cNvSpPr/>
            <p:nvPr/>
          </p:nvSpPr>
          <p:spPr bwMode="auto">
            <a:xfrm>
              <a:off x="4733428" y="2676962"/>
              <a:ext cx="2725144" cy="1504077"/>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85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3" name="MS cloud text">
              <a:extLst>
                <a:ext uri="{FF2B5EF4-FFF2-40B4-BE49-F238E27FC236}">
                  <a16:creationId xmlns:a16="http://schemas.microsoft.com/office/drawing/2014/main" id="{CB85124E-1A3E-40EF-9438-E298A5388A91}"/>
                </a:ext>
              </a:extLst>
            </p:cNvPr>
            <p:cNvSpPr txBox="1">
              <a:spLocks/>
            </p:cNvSpPr>
            <p:nvPr/>
          </p:nvSpPr>
          <p:spPr>
            <a:xfrm>
              <a:off x="5019924" y="3233713"/>
              <a:ext cx="2391863" cy="407826"/>
            </a:xfrm>
            <a:prstGeom prst="rect">
              <a:avLst/>
            </a:prstGeom>
          </p:spPr>
          <p:txBody>
            <a:bodyPr vert="horz" wrap="square" lIns="149217" tIns="93260" rIns="149217" bIns="9326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lvl="0">
                <a:defRPr/>
              </a:pPr>
              <a:r>
                <a:rPr lang="en-US" sz="2040" kern="0" spc="0">
                  <a:solidFill>
                    <a:srgbClr val="002050"/>
                  </a:solidFill>
                  <a:latin typeface="Segoe UI Semilight"/>
                  <a:cs typeface="Segoe UI Semilight" panose="020B0402040204020203" pitchFamily="34" charset="0"/>
                </a:rPr>
                <a:t>Microsoft Azure </a:t>
              </a:r>
              <a:br>
                <a:rPr lang="en-US" sz="2040" kern="0" spc="0">
                  <a:solidFill>
                    <a:srgbClr val="002050"/>
                  </a:solidFill>
                  <a:latin typeface="Segoe UI Semilight"/>
                  <a:cs typeface="Segoe UI Semilight" panose="020B0402040204020203" pitchFamily="34" charset="0"/>
                </a:rPr>
              </a:br>
              <a:r>
                <a:rPr lang="en-US" sz="2040" kern="0" spc="0">
                  <a:solidFill>
                    <a:srgbClr val="002050"/>
                  </a:solidFill>
                  <a:latin typeface="Segoe UI Semilight"/>
                  <a:cs typeface="Segoe UI Semilight" panose="020B0402040204020203" pitchFamily="34" charset="0"/>
                </a:rPr>
                <a:t>Active Directory</a:t>
              </a:r>
            </a:p>
          </p:txBody>
        </p:sp>
      </p:grpSp>
      <p:sp>
        <p:nvSpPr>
          <p:cNvPr id="370" name="Rectangle 369">
            <a:extLst>
              <a:ext uri="{FF2B5EF4-FFF2-40B4-BE49-F238E27FC236}">
                <a16:creationId xmlns:a16="http://schemas.microsoft.com/office/drawing/2014/main" id="{E6A55119-24D3-42A3-A35C-A6054A416DD3}"/>
              </a:ext>
            </a:extLst>
          </p:cNvPr>
          <p:cNvSpPr/>
          <p:nvPr/>
        </p:nvSpPr>
        <p:spPr bwMode="auto">
          <a:xfrm>
            <a:off x="2313656" y="1516692"/>
            <a:ext cx="457135" cy="45713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nvGrpSpPr>
          <p:cNvPr id="22" name="Group 21">
            <a:extLst>
              <a:ext uri="{FF2B5EF4-FFF2-40B4-BE49-F238E27FC236}">
                <a16:creationId xmlns:a16="http://schemas.microsoft.com/office/drawing/2014/main" id="{48FA9664-8560-43C5-8F67-671AE18E2995}"/>
              </a:ext>
            </a:extLst>
          </p:cNvPr>
          <p:cNvGrpSpPr/>
          <p:nvPr/>
        </p:nvGrpSpPr>
        <p:grpSpPr>
          <a:xfrm>
            <a:off x="2313656" y="1516693"/>
            <a:ext cx="457135" cy="954992"/>
            <a:chOff x="2267632" y="1487089"/>
            <a:chExt cx="448212" cy="936352"/>
          </a:xfrm>
        </p:grpSpPr>
        <p:grpSp>
          <p:nvGrpSpPr>
            <p:cNvPr id="369" name="Group 368">
              <a:extLst>
                <a:ext uri="{FF2B5EF4-FFF2-40B4-BE49-F238E27FC236}">
                  <a16:creationId xmlns:a16="http://schemas.microsoft.com/office/drawing/2014/main" id="{0DF817A5-342E-4743-ACB2-101F17DE3020}"/>
                </a:ext>
              </a:extLst>
            </p:cNvPr>
            <p:cNvGrpSpPr/>
            <p:nvPr/>
          </p:nvGrpSpPr>
          <p:grpSpPr>
            <a:xfrm>
              <a:off x="2267632" y="1975229"/>
              <a:ext cx="448212" cy="448212"/>
              <a:chOff x="2701231" y="2673849"/>
              <a:chExt cx="457200" cy="457200"/>
            </a:xfrm>
          </p:grpSpPr>
          <p:sp>
            <p:nvSpPr>
              <p:cNvPr id="377" name="Rectangle 376">
                <a:extLst>
                  <a:ext uri="{FF2B5EF4-FFF2-40B4-BE49-F238E27FC236}">
                    <a16:creationId xmlns:a16="http://schemas.microsoft.com/office/drawing/2014/main" id="{7BC08FEE-A212-4D9C-8C04-CFA0DD5B1B6A}"/>
                  </a:ext>
                </a:extLst>
              </p:cNvPr>
              <p:cNvSpPr/>
              <p:nvPr/>
            </p:nvSpPr>
            <p:spPr bwMode="auto">
              <a:xfrm>
                <a:off x="2701231" y="2673849"/>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pic>
            <p:nvPicPr>
              <p:cNvPr id="378" name="Picture 4">
                <a:extLst>
                  <a:ext uri="{FF2B5EF4-FFF2-40B4-BE49-F238E27FC236}">
                    <a16:creationId xmlns:a16="http://schemas.microsoft.com/office/drawing/2014/main" id="{EBF18CD8-7C5F-4B10-8E3E-676FB7C7D1EB}"/>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714625" y="2707480"/>
                <a:ext cx="434578" cy="385183"/>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grpSp>
        <p:pic>
          <p:nvPicPr>
            <p:cNvPr id="371" name="Picture 370">
              <a:extLst>
                <a:ext uri="{FF2B5EF4-FFF2-40B4-BE49-F238E27FC236}">
                  <a16:creationId xmlns:a16="http://schemas.microsoft.com/office/drawing/2014/main" id="{8246199F-43E2-49BB-A7AA-161738A148B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67632" y="1487089"/>
              <a:ext cx="448212" cy="448212"/>
            </a:xfrm>
            <a:prstGeom prst="rect">
              <a:avLst/>
            </a:prstGeom>
          </p:spPr>
        </p:pic>
      </p:grpSp>
      <p:grpSp>
        <p:nvGrpSpPr>
          <p:cNvPr id="20" name="Group 19">
            <a:extLst>
              <a:ext uri="{FF2B5EF4-FFF2-40B4-BE49-F238E27FC236}">
                <a16:creationId xmlns:a16="http://schemas.microsoft.com/office/drawing/2014/main" id="{F3E3ED2C-6F6D-4957-9267-3ED60291AC20}"/>
              </a:ext>
            </a:extLst>
          </p:cNvPr>
          <p:cNvGrpSpPr/>
          <p:nvPr/>
        </p:nvGrpSpPr>
        <p:grpSpPr>
          <a:xfrm>
            <a:off x="1236653" y="1516693"/>
            <a:ext cx="462991" cy="954992"/>
            <a:chOff x="1211651" y="1487089"/>
            <a:chExt cx="453954" cy="936352"/>
          </a:xfrm>
        </p:grpSpPr>
        <p:pic>
          <p:nvPicPr>
            <p:cNvPr id="366" name="Picture 365" descr="A close up of a sign&#10;&#10;Description generated with high confidence">
              <a:extLst>
                <a:ext uri="{FF2B5EF4-FFF2-40B4-BE49-F238E27FC236}">
                  <a16:creationId xmlns:a16="http://schemas.microsoft.com/office/drawing/2014/main" id="{2CEFC53D-D469-4675-B99C-E76DF36CE6C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217393" y="1487089"/>
              <a:ext cx="448212" cy="448212"/>
            </a:xfrm>
            <a:prstGeom prst="rect">
              <a:avLst/>
            </a:prstGeom>
          </p:spPr>
        </p:pic>
        <p:pic>
          <p:nvPicPr>
            <p:cNvPr id="373" name="Picture 54" descr="https://az495088.vo.msecnd.net/app-logo/amazonuk_215.png">
              <a:extLst>
                <a:ext uri="{FF2B5EF4-FFF2-40B4-BE49-F238E27FC236}">
                  <a16:creationId xmlns:a16="http://schemas.microsoft.com/office/drawing/2014/main" id="{9F5C8929-C1E9-4B12-A528-2D666B74C61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211651" y="1975229"/>
              <a:ext cx="448212" cy="448212"/>
            </a:xfrm>
            <a:prstGeom prst="rect">
              <a:avLst/>
            </a:prstGeom>
            <a:noFill/>
            <a:ln w="3175">
              <a:noFill/>
            </a:ln>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A7CB9C9F-4E92-4CA0-A46C-B43334917464}"/>
              </a:ext>
            </a:extLst>
          </p:cNvPr>
          <p:cNvGrpSpPr/>
          <p:nvPr/>
        </p:nvGrpSpPr>
        <p:grpSpPr>
          <a:xfrm>
            <a:off x="1774442" y="1516693"/>
            <a:ext cx="467720" cy="954992"/>
            <a:chOff x="1738942" y="1487089"/>
            <a:chExt cx="458591" cy="936352"/>
          </a:xfrm>
          <a:solidFill>
            <a:srgbClr val="E6E6E6"/>
          </a:solidFill>
        </p:grpSpPr>
        <p:pic>
          <p:nvPicPr>
            <p:cNvPr id="368" name="Picture 367">
              <a:extLst>
                <a:ext uri="{FF2B5EF4-FFF2-40B4-BE49-F238E27FC236}">
                  <a16:creationId xmlns:a16="http://schemas.microsoft.com/office/drawing/2014/main" id="{834D6F60-EBB6-474B-9AA7-914EBAF5C5E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49321" y="1487089"/>
              <a:ext cx="448212" cy="448212"/>
            </a:xfrm>
            <a:prstGeom prst="rect">
              <a:avLst/>
            </a:prstGeom>
            <a:grpFill/>
          </p:spPr>
        </p:pic>
        <p:pic>
          <p:nvPicPr>
            <p:cNvPr id="374" name="Picture 56" descr="https://az495088.vo.msecnd.net/app-logo/linkedin_215.png">
              <a:extLst>
                <a:ext uri="{FF2B5EF4-FFF2-40B4-BE49-F238E27FC236}">
                  <a16:creationId xmlns:a16="http://schemas.microsoft.com/office/drawing/2014/main" id="{0CAAFC63-AFBE-465F-B870-74F03E61B582}"/>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738942" y="1975229"/>
              <a:ext cx="448212" cy="448212"/>
            </a:xfrm>
            <a:prstGeom prst="rect">
              <a:avLst/>
            </a:prstGeom>
            <a:grpFill/>
          </p:spPr>
        </p:pic>
      </p:grpSp>
      <p:grpSp>
        <p:nvGrpSpPr>
          <p:cNvPr id="19" name="Group 18">
            <a:extLst>
              <a:ext uri="{FF2B5EF4-FFF2-40B4-BE49-F238E27FC236}">
                <a16:creationId xmlns:a16="http://schemas.microsoft.com/office/drawing/2014/main" id="{8FEDA944-2DD7-42CA-85CC-B81749B1DA6F}"/>
              </a:ext>
            </a:extLst>
          </p:cNvPr>
          <p:cNvGrpSpPr/>
          <p:nvPr/>
        </p:nvGrpSpPr>
        <p:grpSpPr>
          <a:xfrm>
            <a:off x="622666" y="1516693"/>
            <a:ext cx="1048307" cy="1323953"/>
            <a:chOff x="609648" y="1487089"/>
            <a:chExt cx="1027845" cy="1298111"/>
          </a:xfrm>
        </p:grpSpPr>
        <p:pic>
          <p:nvPicPr>
            <p:cNvPr id="367" name="Picture 366" descr="A close up of a fish&#10;&#10;Description generated with high confidence">
              <a:extLst>
                <a:ext uri="{FF2B5EF4-FFF2-40B4-BE49-F238E27FC236}">
                  <a16:creationId xmlns:a16="http://schemas.microsoft.com/office/drawing/2014/main" id="{AFC0DBC4-C8AF-49CE-BE5B-1DF5230C4A8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00708" y="1487089"/>
              <a:ext cx="448212" cy="448212"/>
            </a:xfrm>
            <a:prstGeom prst="rect">
              <a:avLst/>
            </a:prstGeom>
          </p:spPr>
        </p:pic>
        <p:grpSp>
          <p:nvGrpSpPr>
            <p:cNvPr id="372" name="Group 371">
              <a:extLst>
                <a:ext uri="{FF2B5EF4-FFF2-40B4-BE49-F238E27FC236}">
                  <a16:creationId xmlns:a16="http://schemas.microsoft.com/office/drawing/2014/main" id="{93B0140F-6BA2-4946-B0C8-104C2478F86C}"/>
                </a:ext>
              </a:extLst>
            </p:cNvPr>
            <p:cNvGrpSpPr/>
            <p:nvPr/>
          </p:nvGrpSpPr>
          <p:grpSpPr>
            <a:xfrm>
              <a:off x="696045" y="1975229"/>
              <a:ext cx="448212" cy="448212"/>
              <a:chOff x="569427" y="3896425"/>
              <a:chExt cx="457200" cy="457200"/>
            </a:xfrm>
          </p:grpSpPr>
          <p:sp>
            <p:nvSpPr>
              <p:cNvPr id="375" name="Rectangle 374">
                <a:extLst>
                  <a:ext uri="{FF2B5EF4-FFF2-40B4-BE49-F238E27FC236}">
                    <a16:creationId xmlns:a16="http://schemas.microsoft.com/office/drawing/2014/main" id="{E4802B00-7B36-4722-AC85-73AC87DAC9AE}"/>
                  </a:ext>
                </a:extLst>
              </p:cNvPr>
              <p:cNvSpPr/>
              <p:nvPr/>
            </p:nvSpPr>
            <p:spPr bwMode="auto">
              <a:xfrm>
                <a:off x="569427" y="3896425"/>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pic>
            <p:nvPicPr>
              <p:cNvPr id="376" name="Picture 375">
                <a:extLst>
                  <a:ext uri="{FF2B5EF4-FFF2-40B4-BE49-F238E27FC236}">
                    <a16:creationId xmlns:a16="http://schemas.microsoft.com/office/drawing/2014/main" id="{02315024-EC7C-4E69-B6D9-93453362F999}"/>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69427" y="3896425"/>
                <a:ext cx="457200" cy="457200"/>
              </a:xfrm>
              <a:prstGeom prst="rect">
                <a:avLst/>
              </a:prstGeom>
            </p:spPr>
          </p:pic>
        </p:grpSp>
        <p:sp>
          <p:nvSpPr>
            <p:cNvPr id="364" name="Rectangle 363">
              <a:extLst>
                <a:ext uri="{FF2B5EF4-FFF2-40B4-BE49-F238E27FC236}">
                  <a16:creationId xmlns:a16="http://schemas.microsoft.com/office/drawing/2014/main" id="{0CDFE931-01F3-4AE5-9073-BD338DBBE83C}"/>
                </a:ext>
              </a:extLst>
            </p:cNvPr>
            <p:cNvSpPr/>
            <p:nvPr/>
          </p:nvSpPr>
          <p:spPr>
            <a:xfrm>
              <a:off x="609648" y="2471396"/>
              <a:ext cx="1027845" cy="313804"/>
            </a:xfrm>
            <a:prstGeom prst="rect">
              <a:avLst/>
            </a:prstGeom>
          </p:spPr>
          <p:txBody>
            <a:bodyPr wrap="none">
              <a:spAutoFit/>
            </a:bodyPr>
            <a:lstStyle/>
            <a:p>
              <a:pPr defTabSz="932293" fontAlgn="base">
                <a:lnSpc>
                  <a:spcPct val="90000"/>
                </a:lnSpc>
                <a:spcBef>
                  <a:spcPts val="600"/>
                </a:spcBef>
                <a:spcAft>
                  <a:spcPct val="0"/>
                </a:spcAft>
              </a:pPr>
              <a:r>
                <a:rPr lang="en-US" sz="1599">
                  <a:solidFill>
                    <a:srgbClr val="353535"/>
                  </a:solidFill>
                  <a:latin typeface="Segoe UI Semilight"/>
                  <a:cs typeface="Segoe UI" pitchFamily="34" charset="0"/>
                </a:rPr>
                <a:t>Social IDs</a:t>
              </a:r>
            </a:p>
          </p:txBody>
        </p:sp>
      </p:grpSp>
      <p:grpSp>
        <p:nvGrpSpPr>
          <p:cNvPr id="382" name="Group 381">
            <a:extLst>
              <a:ext uri="{FF2B5EF4-FFF2-40B4-BE49-F238E27FC236}">
                <a16:creationId xmlns:a16="http://schemas.microsoft.com/office/drawing/2014/main" id="{85F27B67-C449-45DF-9753-DA6FED5C92CC}"/>
              </a:ext>
            </a:extLst>
          </p:cNvPr>
          <p:cNvGrpSpPr/>
          <p:nvPr/>
        </p:nvGrpSpPr>
        <p:grpSpPr>
          <a:xfrm>
            <a:off x="710783" y="3044978"/>
            <a:ext cx="582550" cy="957240"/>
            <a:chOff x="638332" y="4687711"/>
            <a:chExt cx="582632" cy="957376"/>
          </a:xfrm>
        </p:grpSpPr>
        <p:grpSp>
          <p:nvGrpSpPr>
            <p:cNvPr id="400" name="Group 399">
              <a:extLst>
                <a:ext uri="{FF2B5EF4-FFF2-40B4-BE49-F238E27FC236}">
                  <a16:creationId xmlns:a16="http://schemas.microsoft.com/office/drawing/2014/main" id="{16BF625B-0886-4B5E-9937-3EAFFADAB92B}"/>
                </a:ext>
              </a:extLst>
            </p:cNvPr>
            <p:cNvGrpSpPr/>
            <p:nvPr/>
          </p:nvGrpSpPr>
          <p:grpSpPr>
            <a:xfrm>
              <a:off x="638332" y="4687711"/>
              <a:ext cx="582632" cy="957376"/>
              <a:chOff x="2397241" y="4380340"/>
              <a:chExt cx="677654" cy="1113516"/>
            </a:xfrm>
          </p:grpSpPr>
          <p:sp>
            <p:nvSpPr>
              <p:cNvPr id="402" name="Freeform: Shape 401">
                <a:extLst>
                  <a:ext uri="{FF2B5EF4-FFF2-40B4-BE49-F238E27FC236}">
                    <a16:creationId xmlns:a16="http://schemas.microsoft.com/office/drawing/2014/main" id="{E69ED7F5-F42B-4E73-B2D9-7AF7EAE348B6}"/>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3" name="Oval 402">
                <a:extLst>
                  <a:ext uri="{FF2B5EF4-FFF2-40B4-BE49-F238E27FC236}">
                    <a16:creationId xmlns:a16="http://schemas.microsoft.com/office/drawing/2014/main" id="{94FE30DF-A898-470F-953D-BE17D068A1BD}"/>
                  </a:ext>
                </a:extLst>
              </p:cNvPr>
              <p:cNvSpPr/>
              <p:nvPr/>
            </p:nvSpPr>
            <p:spPr bwMode="auto">
              <a:xfrm>
                <a:off x="2539628" y="4595904"/>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04" name="Group 403">
                <a:extLst>
                  <a:ext uri="{FF2B5EF4-FFF2-40B4-BE49-F238E27FC236}">
                    <a16:creationId xmlns:a16="http://schemas.microsoft.com/office/drawing/2014/main" id="{24CACEE5-8799-44E3-B84A-B1145B9EE585}"/>
                  </a:ext>
                </a:extLst>
              </p:cNvPr>
              <p:cNvGrpSpPr/>
              <p:nvPr/>
            </p:nvGrpSpPr>
            <p:grpSpPr>
              <a:xfrm>
                <a:off x="2620879" y="4640420"/>
                <a:ext cx="230378" cy="277325"/>
                <a:chOff x="7132637" y="5315797"/>
                <a:chExt cx="413352" cy="497587"/>
              </a:xfrm>
            </p:grpSpPr>
            <p:sp>
              <p:nvSpPr>
                <p:cNvPr id="405" name="Oval 8">
                  <a:extLst>
                    <a:ext uri="{FF2B5EF4-FFF2-40B4-BE49-F238E27FC236}">
                      <a16:creationId xmlns:a16="http://schemas.microsoft.com/office/drawing/2014/main" id="{54016E59-4C47-4D5E-97E9-EA9109A07A26}"/>
                    </a:ext>
                  </a:extLst>
                </p:cNvPr>
                <p:cNvSpPr>
                  <a:spLocks noChangeArrowheads="1"/>
                </p:cNvSpPr>
                <p:nvPr/>
              </p:nvSpPr>
              <p:spPr bwMode="auto">
                <a:xfrm>
                  <a:off x="7192760" y="5315797"/>
                  <a:ext cx="293104" cy="293350"/>
                </a:xfrm>
                <a:prstGeom prst="ellipse">
                  <a:avLst/>
                </a:prstGeom>
                <a:no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406" name="Freeform 9">
                  <a:extLst>
                    <a:ext uri="{FF2B5EF4-FFF2-40B4-BE49-F238E27FC236}">
                      <a16:creationId xmlns:a16="http://schemas.microsoft.com/office/drawing/2014/main" id="{FD7BA978-51E4-4DA3-BD3B-EF584A1FB1AD}"/>
                    </a:ext>
                  </a:extLst>
                </p:cNvPr>
                <p:cNvSpPr>
                  <a:spLocks/>
                </p:cNvSpPr>
                <p:nvPr/>
              </p:nvSpPr>
              <p:spPr bwMode="auto">
                <a:xfrm>
                  <a:off x="7132637" y="5609153"/>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grpSp>
        <p:pic>
          <p:nvPicPr>
            <p:cNvPr id="401" name="Picture 400">
              <a:extLst>
                <a:ext uri="{FF2B5EF4-FFF2-40B4-BE49-F238E27FC236}">
                  <a16:creationId xmlns:a16="http://schemas.microsoft.com/office/drawing/2014/main" id="{AB6C0FF8-27D0-459D-9141-9F280BFE2FBF}"/>
                </a:ext>
              </a:extLst>
            </p:cNvPr>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769628" y="5267941"/>
              <a:ext cx="320040" cy="320040"/>
            </a:xfrm>
            <a:prstGeom prst="rect">
              <a:avLst/>
            </a:prstGeom>
          </p:spPr>
        </p:pic>
      </p:grpSp>
      <p:grpSp>
        <p:nvGrpSpPr>
          <p:cNvPr id="383" name="Group 382">
            <a:extLst>
              <a:ext uri="{FF2B5EF4-FFF2-40B4-BE49-F238E27FC236}">
                <a16:creationId xmlns:a16="http://schemas.microsoft.com/office/drawing/2014/main" id="{F2F46AAC-C188-4C52-B0AD-14E1D594B1BD}"/>
              </a:ext>
            </a:extLst>
          </p:cNvPr>
          <p:cNvGrpSpPr/>
          <p:nvPr/>
        </p:nvGrpSpPr>
        <p:grpSpPr>
          <a:xfrm>
            <a:off x="1385704" y="3044977"/>
            <a:ext cx="582550" cy="957240"/>
            <a:chOff x="1313349" y="4687710"/>
            <a:chExt cx="582632" cy="957376"/>
          </a:xfrm>
        </p:grpSpPr>
        <p:grpSp>
          <p:nvGrpSpPr>
            <p:cNvPr id="393" name="Group 392">
              <a:extLst>
                <a:ext uri="{FF2B5EF4-FFF2-40B4-BE49-F238E27FC236}">
                  <a16:creationId xmlns:a16="http://schemas.microsoft.com/office/drawing/2014/main" id="{98201E5A-119E-4C9B-940E-EECF3FF25DB0}"/>
                </a:ext>
              </a:extLst>
            </p:cNvPr>
            <p:cNvGrpSpPr/>
            <p:nvPr/>
          </p:nvGrpSpPr>
          <p:grpSpPr>
            <a:xfrm>
              <a:off x="1313349" y="4687710"/>
              <a:ext cx="582632" cy="957376"/>
              <a:chOff x="2397241" y="4380340"/>
              <a:chExt cx="677654" cy="1113516"/>
            </a:xfrm>
          </p:grpSpPr>
          <p:sp>
            <p:nvSpPr>
              <p:cNvPr id="395" name="Freeform: Shape 394">
                <a:extLst>
                  <a:ext uri="{FF2B5EF4-FFF2-40B4-BE49-F238E27FC236}">
                    <a16:creationId xmlns:a16="http://schemas.microsoft.com/office/drawing/2014/main" id="{600EE2C8-3BC1-4A36-80BB-14AFB2DF6F2B}"/>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6" name="Oval 395">
                <a:extLst>
                  <a:ext uri="{FF2B5EF4-FFF2-40B4-BE49-F238E27FC236}">
                    <a16:creationId xmlns:a16="http://schemas.microsoft.com/office/drawing/2014/main" id="{60F0770D-9C31-47FB-AA1B-19B1B58D3379}"/>
                  </a:ext>
                </a:extLst>
              </p:cNvPr>
              <p:cNvSpPr/>
              <p:nvPr/>
            </p:nvSpPr>
            <p:spPr bwMode="auto">
              <a:xfrm>
                <a:off x="2539628" y="4595906"/>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97" name="Group 396">
                <a:extLst>
                  <a:ext uri="{FF2B5EF4-FFF2-40B4-BE49-F238E27FC236}">
                    <a16:creationId xmlns:a16="http://schemas.microsoft.com/office/drawing/2014/main" id="{B4B3B681-FD15-4516-B933-FE168B42D913}"/>
                  </a:ext>
                </a:extLst>
              </p:cNvPr>
              <p:cNvGrpSpPr/>
              <p:nvPr/>
            </p:nvGrpSpPr>
            <p:grpSpPr>
              <a:xfrm>
                <a:off x="2620879" y="4640422"/>
                <a:ext cx="230378" cy="277320"/>
                <a:chOff x="7132637" y="5315801"/>
                <a:chExt cx="413352" cy="497578"/>
              </a:xfrm>
            </p:grpSpPr>
            <p:sp>
              <p:nvSpPr>
                <p:cNvPr id="398" name="Oval 8">
                  <a:extLst>
                    <a:ext uri="{FF2B5EF4-FFF2-40B4-BE49-F238E27FC236}">
                      <a16:creationId xmlns:a16="http://schemas.microsoft.com/office/drawing/2014/main" id="{2B37D8BB-9D4A-463B-8C1D-A2C89A98C9EE}"/>
                    </a:ext>
                  </a:extLst>
                </p:cNvPr>
                <p:cNvSpPr>
                  <a:spLocks noChangeArrowheads="1"/>
                </p:cNvSpPr>
                <p:nvPr/>
              </p:nvSpPr>
              <p:spPr bwMode="auto">
                <a:xfrm>
                  <a:off x="7192760" y="5315801"/>
                  <a:ext cx="293104" cy="293349"/>
                </a:xfrm>
                <a:prstGeom prst="ellipse">
                  <a:avLst/>
                </a:prstGeom>
                <a:noFill/>
                <a:ln w="12700" cap="flat">
                  <a:solidFill>
                    <a:schemeClr val="accent2"/>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399" name="Freeform 9">
                  <a:extLst>
                    <a:ext uri="{FF2B5EF4-FFF2-40B4-BE49-F238E27FC236}">
                      <a16:creationId xmlns:a16="http://schemas.microsoft.com/office/drawing/2014/main" id="{49E425A6-F162-49F2-8C41-9A7C14EB4E44}"/>
                    </a:ext>
                  </a:extLst>
                </p:cNvPr>
                <p:cNvSpPr>
                  <a:spLocks/>
                </p:cNvSpPr>
                <p:nvPr/>
              </p:nvSpPr>
              <p:spPr bwMode="auto">
                <a:xfrm>
                  <a:off x="7132637" y="5609150"/>
                  <a:ext cx="413352" cy="20422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2"/>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grpSp>
        <p:sp>
          <p:nvSpPr>
            <p:cNvPr id="394" name="Freeform: Shape 393">
              <a:extLst>
                <a:ext uri="{FF2B5EF4-FFF2-40B4-BE49-F238E27FC236}">
                  <a16:creationId xmlns:a16="http://schemas.microsoft.com/office/drawing/2014/main" id="{7A7CBEA7-2A30-4789-8F60-B52AB41BD649}"/>
                </a:ext>
              </a:extLst>
            </p:cNvPr>
            <p:cNvSpPr>
              <a:spLocks noChangeAspect="1"/>
            </p:cNvSpPr>
            <p:nvPr/>
          </p:nvSpPr>
          <p:spPr bwMode="auto">
            <a:xfrm flipH="1">
              <a:off x="1444645" y="5298099"/>
              <a:ext cx="320040" cy="27589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2"/>
            </a:solidFill>
            <a:ln w="152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CD5FDC71-3312-45F6-A626-F98BE8618D16}"/>
              </a:ext>
            </a:extLst>
          </p:cNvPr>
          <p:cNvGrpSpPr/>
          <p:nvPr/>
        </p:nvGrpSpPr>
        <p:grpSpPr>
          <a:xfrm>
            <a:off x="2047469" y="3044977"/>
            <a:ext cx="2252738" cy="1026236"/>
            <a:chOff x="2006640" y="2985543"/>
            <a:chExt cx="2208767" cy="1006205"/>
          </a:xfrm>
        </p:grpSpPr>
        <p:sp>
          <p:nvSpPr>
            <p:cNvPr id="380" name="Rectangle 379">
              <a:extLst>
                <a:ext uri="{FF2B5EF4-FFF2-40B4-BE49-F238E27FC236}">
                  <a16:creationId xmlns:a16="http://schemas.microsoft.com/office/drawing/2014/main" id="{1F21591D-4A33-4482-8DE2-86EB94E0E9B5}"/>
                </a:ext>
              </a:extLst>
            </p:cNvPr>
            <p:cNvSpPr/>
            <p:nvPr/>
          </p:nvSpPr>
          <p:spPr>
            <a:xfrm>
              <a:off x="2609997" y="3456473"/>
              <a:ext cx="1605410" cy="535275"/>
            </a:xfrm>
            <a:prstGeom prst="rect">
              <a:avLst/>
            </a:prstGeom>
          </p:spPr>
          <p:txBody>
            <a:bodyPr wrap="square">
              <a:spAutoFit/>
            </a:bodyPr>
            <a:lstStyle/>
            <a:p>
              <a:pPr defTabSz="932293" fontAlgn="base">
                <a:lnSpc>
                  <a:spcPct val="90000"/>
                </a:lnSpc>
                <a:spcBef>
                  <a:spcPts val="600"/>
                </a:spcBef>
                <a:spcAft>
                  <a:spcPct val="0"/>
                </a:spcAft>
              </a:pPr>
              <a:r>
                <a:rPr lang="en-US" sz="1599">
                  <a:solidFill>
                    <a:srgbClr val="353535"/>
                  </a:solidFill>
                  <a:latin typeface="Segoe UI Semilight"/>
                  <a:cs typeface="Segoe UI" pitchFamily="34" charset="0"/>
                </a:rPr>
                <a:t>Business &amp; </a:t>
              </a:r>
              <a:br>
                <a:rPr lang="en-US" sz="1599">
                  <a:solidFill>
                    <a:srgbClr val="353535"/>
                  </a:solidFill>
                  <a:latin typeface="Segoe UI Semilight"/>
                  <a:cs typeface="Segoe UI" pitchFamily="34" charset="0"/>
                </a:rPr>
              </a:br>
              <a:r>
                <a:rPr lang="en-US" sz="1599">
                  <a:solidFill>
                    <a:srgbClr val="353535"/>
                  </a:solidFill>
                  <a:latin typeface="Segoe UI Semilight"/>
                  <a:cs typeface="Segoe UI" pitchFamily="34" charset="0"/>
                </a:rPr>
                <a:t>Government IDs</a:t>
              </a:r>
            </a:p>
          </p:txBody>
        </p:sp>
        <p:grpSp>
          <p:nvGrpSpPr>
            <p:cNvPr id="384" name="Group 383">
              <a:extLst>
                <a:ext uri="{FF2B5EF4-FFF2-40B4-BE49-F238E27FC236}">
                  <a16:creationId xmlns:a16="http://schemas.microsoft.com/office/drawing/2014/main" id="{F100B119-F894-4F65-BF78-D42B7209065D}"/>
                </a:ext>
              </a:extLst>
            </p:cNvPr>
            <p:cNvGrpSpPr/>
            <p:nvPr/>
          </p:nvGrpSpPr>
          <p:grpSpPr>
            <a:xfrm>
              <a:off x="2006640" y="2985543"/>
              <a:ext cx="571179" cy="938556"/>
              <a:chOff x="1975208" y="4687710"/>
              <a:chExt cx="582632" cy="957376"/>
            </a:xfrm>
          </p:grpSpPr>
          <p:grpSp>
            <p:nvGrpSpPr>
              <p:cNvPr id="385" name="Group 384">
                <a:extLst>
                  <a:ext uri="{FF2B5EF4-FFF2-40B4-BE49-F238E27FC236}">
                    <a16:creationId xmlns:a16="http://schemas.microsoft.com/office/drawing/2014/main" id="{C7AEAF22-93E7-415B-BCC3-11BB16D96828}"/>
                  </a:ext>
                </a:extLst>
              </p:cNvPr>
              <p:cNvGrpSpPr/>
              <p:nvPr/>
            </p:nvGrpSpPr>
            <p:grpSpPr>
              <a:xfrm>
                <a:off x="1975208" y="4687710"/>
                <a:ext cx="582632" cy="957376"/>
                <a:chOff x="2397241" y="4380339"/>
                <a:chExt cx="677654" cy="1113516"/>
              </a:xfrm>
            </p:grpSpPr>
            <p:sp>
              <p:nvSpPr>
                <p:cNvPr id="388" name="Freeform: Shape 387">
                  <a:extLst>
                    <a:ext uri="{FF2B5EF4-FFF2-40B4-BE49-F238E27FC236}">
                      <a16:creationId xmlns:a16="http://schemas.microsoft.com/office/drawing/2014/main" id="{47A23CBF-2BE2-4193-9B2E-BB5ACBEB32A7}"/>
                    </a:ext>
                  </a:extLst>
                </p:cNvPr>
                <p:cNvSpPr>
                  <a:spLocks noChangeAspect="1"/>
                </p:cNvSpPr>
                <p:nvPr/>
              </p:nvSpPr>
              <p:spPr bwMode="auto">
                <a:xfrm>
                  <a:off x="2397241" y="4380339"/>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9" name="Oval 388">
                  <a:extLst>
                    <a:ext uri="{FF2B5EF4-FFF2-40B4-BE49-F238E27FC236}">
                      <a16:creationId xmlns:a16="http://schemas.microsoft.com/office/drawing/2014/main" id="{452EF527-2FFB-429C-8B04-7D28F427DF38}"/>
                    </a:ext>
                  </a:extLst>
                </p:cNvPr>
                <p:cNvSpPr/>
                <p:nvPr/>
              </p:nvSpPr>
              <p:spPr bwMode="auto">
                <a:xfrm>
                  <a:off x="2539628" y="4595904"/>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90" name="Group 389">
                  <a:extLst>
                    <a:ext uri="{FF2B5EF4-FFF2-40B4-BE49-F238E27FC236}">
                      <a16:creationId xmlns:a16="http://schemas.microsoft.com/office/drawing/2014/main" id="{B53DD6E8-9328-4580-B872-C9A00013F6FE}"/>
                    </a:ext>
                  </a:extLst>
                </p:cNvPr>
                <p:cNvGrpSpPr/>
                <p:nvPr/>
              </p:nvGrpSpPr>
              <p:grpSpPr>
                <a:xfrm>
                  <a:off x="2620879" y="4640413"/>
                  <a:ext cx="230378" cy="277327"/>
                  <a:chOff x="7132637" y="5315790"/>
                  <a:chExt cx="413352" cy="497591"/>
                </a:xfrm>
              </p:grpSpPr>
              <p:sp>
                <p:nvSpPr>
                  <p:cNvPr id="391" name="Oval 8">
                    <a:extLst>
                      <a:ext uri="{FF2B5EF4-FFF2-40B4-BE49-F238E27FC236}">
                        <a16:creationId xmlns:a16="http://schemas.microsoft.com/office/drawing/2014/main" id="{14316310-7A02-4C55-9AE0-7844555B96A5}"/>
                      </a:ext>
                    </a:extLst>
                  </p:cNvPr>
                  <p:cNvSpPr>
                    <a:spLocks noChangeArrowheads="1"/>
                  </p:cNvSpPr>
                  <p:nvPr/>
                </p:nvSpPr>
                <p:spPr bwMode="auto">
                  <a:xfrm>
                    <a:off x="7192760" y="5315790"/>
                    <a:ext cx="293104" cy="293349"/>
                  </a:xfrm>
                  <a:prstGeom prst="ellipse">
                    <a:avLst/>
                  </a:prstGeom>
                  <a:noFill/>
                  <a:ln w="1270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392" name="Freeform 9">
                    <a:extLst>
                      <a:ext uri="{FF2B5EF4-FFF2-40B4-BE49-F238E27FC236}">
                        <a16:creationId xmlns:a16="http://schemas.microsoft.com/office/drawing/2014/main" id="{08BF325D-CC60-43AA-96F5-D9974D0C102C}"/>
                      </a:ext>
                    </a:extLst>
                  </p:cNvPr>
                  <p:cNvSpPr>
                    <a:spLocks/>
                  </p:cNvSpPr>
                  <p:nvPr/>
                </p:nvSpPr>
                <p:spPr bwMode="auto">
                  <a:xfrm>
                    <a:off x="7132637" y="5609150"/>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grpSp>
          <p:pic>
            <p:nvPicPr>
              <p:cNvPr id="386" name="Picture 385">
                <a:extLst>
                  <a:ext uri="{FF2B5EF4-FFF2-40B4-BE49-F238E27FC236}">
                    <a16:creationId xmlns:a16="http://schemas.microsoft.com/office/drawing/2014/main" id="{13DFBF32-4392-4D81-8DF5-7B6D30A8CDF0}"/>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168606" y="5288137"/>
                <a:ext cx="195836" cy="195836"/>
              </a:xfrm>
              <a:prstGeom prst="rect">
                <a:avLst/>
              </a:prstGeom>
            </p:spPr>
          </p:pic>
          <p:sp>
            <p:nvSpPr>
              <p:cNvPr id="387" name="TextBox 386">
                <a:extLst>
                  <a:ext uri="{FF2B5EF4-FFF2-40B4-BE49-F238E27FC236}">
                    <a16:creationId xmlns:a16="http://schemas.microsoft.com/office/drawing/2014/main" id="{4EB2C949-C586-4783-929C-C49EF730F2E9}"/>
                  </a:ext>
                </a:extLst>
              </p:cNvPr>
              <p:cNvSpPr txBox="1"/>
              <p:nvPr/>
            </p:nvSpPr>
            <p:spPr>
              <a:xfrm>
                <a:off x="2033099" y="5482185"/>
                <a:ext cx="466850" cy="98894"/>
              </a:xfrm>
              <a:prstGeom prst="rect">
                <a:avLst/>
              </a:prstGeom>
              <a:noFill/>
            </p:spPr>
            <p:txBody>
              <a:bodyPr wrap="square" lIns="0" tIns="0" rIns="0" bIns="0" rtlCol="0">
                <a:spAutoFit/>
              </a:bodyPr>
              <a:lstStyle/>
              <a:p>
                <a:pPr algn="ctr" defTabSz="932563">
                  <a:lnSpc>
                    <a:spcPct val="90000"/>
                  </a:lnSpc>
                  <a:spcAft>
                    <a:spcPts val="600"/>
                  </a:spcAft>
                </a:pPr>
                <a:r>
                  <a:rPr lang="en-US" sz="700">
                    <a:solidFill>
                      <a:srgbClr val="FFFFFF"/>
                    </a:solidFill>
                    <a:latin typeface="Georgia" panose="02040502050405020303" pitchFamily="18" charset="0"/>
                  </a:rPr>
                  <a:t>contoso</a:t>
                </a:r>
              </a:p>
            </p:txBody>
          </p:sp>
        </p:grpSp>
      </p:grpSp>
      <p:grpSp>
        <p:nvGrpSpPr>
          <p:cNvPr id="14" name="Group 13">
            <a:extLst>
              <a:ext uri="{FF2B5EF4-FFF2-40B4-BE49-F238E27FC236}">
                <a16:creationId xmlns:a16="http://schemas.microsoft.com/office/drawing/2014/main" id="{556D0AAD-C95F-4349-B1A8-3DC78891750A}"/>
              </a:ext>
            </a:extLst>
          </p:cNvPr>
          <p:cNvGrpSpPr/>
          <p:nvPr/>
        </p:nvGrpSpPr>
        <p:grpSpPr>
          <a:xfrm>
            <a:off x="2848343" y="2206120"/>
            <a:ext cx="1478908" cy="1099183"/>
            <a:chOff x="3110688" y="1759347"/>
            <a:chExt cx="1450041" cy="1077728"/>
          </a:xfrm>
        </p:grpSpPr>
        <p:sp>
          <p:nvSpPr>
            <p:cNvPr id="304" name="Rectangle 303">
              <a:extLst>
                <a:ext uri="{FF2B5EF4-FFF2-40B4-BE49-F238E27FC236}">
                  <a16:creationId xmlns:a16="http://schemas.microsoft.com/office/drawing/2014/main" id="{70D64B0E-8467-4E8B-95FD-346884FBAA4C}"/>
                </a:ext>
              </a:extLst>
            </p:cNvPr>
            <p:cNvSpPr/>
            <p:nvPr/>
          </p:nvSpPr>
          <p:spPr>
            <a:xfrm>
              <a:off x="3260996" y="1759347"/>
              <a:ext cx="1149424" cy="535275"/>
            </a:xfrm>
            <a:prstGeom prst="rect">
              <a:avLst/>
            </a:prstGeom>
          </p:spPr>
          <p:txBody>
            <a:bodyPr wrap="square">
              <a:spAutoFit/>
            </a:bodyPr>
            <a:lstStyle/>
            <a:p>
              <a:pPr algn="ctr" defTabSz="932293" fontAlgn="base">
                <a:lnSpc>
                  <a:spcPct val="90000"/>
                </a:lnSpc>
                <a:spcBef>
                  <a:spcPts val="600"/>
                </a:spcBef>
                <a:spcAft>
                  <a:spcPct val="0"/>
                </a:spcAft>
              </a:pPr>
              <a:r>
                <a:rPr lang="en-US" sz="1599">
                  <a:solidFill>
                    <a:srgbClr val="353535"/>
                  </a:solidFill>
                  <a:latin typeface="Segoe UI Semilight"/>
                  <a:cs typeface="Segoe UI" pitchFamily="34" charset="0"/>
                </a:rPr>
                <a:t>Any SAML </a:t>
              </a:r>
              <a:br>
                <a:rPr lang="en-US" sz="1599">
                  <a:solidFill>
                    <a:srgbClr val="353535"/>
                  </a:solidFill>
                  <a:latin typeface="Segoe UI Semilight"/>
                  <a:cs typeface="Segoe UI" pitchFamily="34" charset="0"/>
                </a:rPr>
              </a:br>
              <a:r>
                <a:rPr lang="en-US" sz="1599">
                  <a:solidFill>
                    <a:srgbClr val="353535"/>
                  </a:solidFill>
                  <a:latin typeface="Segoe UI Semilight"/>
                  <a:cs typeface="Segoe UI" pitchFamily="34" charset="0"/>
                </a:rPr>
                <a:t>provider</a:t>
              </a:r>
            </a:p>
          </p:txBody>
        </p:sp>
        <p:pic>
          <p:nvPicPr>
            <p:cNvPr id="324" name="Picture 323">
              <a:extLst>
                <a:ext uri="{FF2B5EF4-FFF2-40B4-BE49-F238E27FC236}">
                  <a16:creationId xmlns:a16="http://schemas.microsoft.com/office/drawing/2014/main" id="{AEE72C23-1B20-4E8A-91B2-5A429E3EBF2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110688" y="2218268"/>
              <a:ext cx="1450041" cy="618807"/>
            </a:xfrm>
            <a:prstGeom prst="rect">
              <a:avLst/>
            </a:prstGeom>
          </p:spPr>
        </p:pic>
      </p:grpSp>
      <p:sp>
        <p:nvSpPr>
          <p:cNvPr id="325" name="Rectangle: Rounded Corners 324">
            <a:extLst>
              <a:ext uri="{FF2B5EF4-FFF2-40B4-BE49-F238E27FC236}">
                <a16:creationId xmlns:a16="http://schemas.microsoft.com/office/drawing/2014/main" id="{5D8C814F-72A1-4D39-84EF-ACEA9B7700E1}"/>
              </a:ext>
            </a:extLst>
          </p:cNvPr>
          <p:cNvSpPr/>
          <p:nvPr/>
        </p:nvSpPr>
        <p:spPr bwMode="auto">
          <a:xfrm>
            <a:off x="467184" y="1233512"/>
            <a:ext cx="4075575" cy="3104620"/>
          </a:xfrm>
          <a:prstGeom prst="roundRect">
            <a:avLst>
              <a:gd name="adj" fmla="val 14246"/>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a:gradFill>
                <a:gsLst>
                  <a:gs pos="0">
                    <a:srgbClr val="353535">
                      <a:alpha val="49000"/>
                    </a:srgbClr>
                  </a:gs>
                  <a:gs pos="100000">
                    <a:srgbClr val="353535">
                      <a:alpha val="49000"/>
                    </a:srgbClr>
                  </a:gs>
                </a:gsLst>
                <a:lin ang="5400000" scaled="0"/>
              </a:gradFill>
              <a:latin typeface="Segoe UI Semilight"/>
            </a:endParaRPr>
          </a:p>
        </p:txBody>
      </p:sp>
      <p:sp useBgFill="1">
        <p:nvSpPr>
          <p:cNvPr id="8" name="Rectangle 7">
            <a:extLst>
              <a:ext uri="{FF2B5EF4-FFF2-40B4-BE49-F238E27FC236}">
                <a16:creationId xmlns:a16="http://schemas.microsoft.com/office/drawing/2014/main" id="{33BEB387-2B12-4E61-B056-FF7A86DC6759}"/>
              </a:ext>
            </a:extLst>
          </p:cNvPr>
          <p:cNvSpPr/>
          <p:nvPr/>
        </p:nvSpPr>
        <p:spPr bwMode="auto">
          <a:xfrm>
            <a:off x="1599884" y="4130295"/>
            <a:ext cx="1810172" cy="51547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26" name="TextBox 325">
            <a:extLst>
              <a:ext uri="{FF2B5EF4-FFF2-40B4-BE49-F238E27FC236}">
                <a16:creationId xmlns:a16="http://schemas.microsoft.com/office/drawing/2014/main" id="{0C700C97-0918-4E8A-BF85-6FB503EF9F40}"/>
              </a:ext>
            </a:extLst>
          </p:cNvPr>
          <p:cNvSpPr txBox="1"/>
          <p:nvPr/>
        </p:nvSpPr>
        <p:spPr>
          <a:xfrm>
            <a:off x="879791" y="4093755"/>
            <a:ext cx="3250359" cy="403433"/>
          </a:xfrm>
          <a:prstGeom prst="rect">
            <a:avLst/>
          </a:prstGeom>
          <a:noFill/>
        </p:spPr>
        <p:txBody>
          <a:bodyPr wrap="square" lIns="0" tIns="0" rIns="0" bIns="0" rtlCol="0" anchor="ctr" anchorCtr="0">
            <a:spAutoFit/>
          </a:bodyPr>
          <a:lstStyle/>
          <a:p>
            <a:pPr algn="ctr" defTabSz="951304">
              <a:lnSpc>
                <a:spcPct val="90000"/>
              </a:lnSpc>
              <a:spcBef>
                <a:spcPct val="0"/>
              </a:spcBef>
              <a:spcAft>
                <a:spcPts val="612"/>
              </a:spcAft>
              <a:defRPr/>
            </a:pPr>
            <a:r>
              <a:rPr lang="en-US" sz="2856">
                <a:ln w="3175">
                  <a:noFill/>
                </a:ln>
                <a:gradFill>
                  <a:gsLst>
                    <a:gs pos="32240">
                      <a:srgbClr val="002050"/>
                    </a:gs>
                    <a:gs pos="59000">
                      <a:srgbClr val="002050"/>
                    </a:gs>
                  </a:gsLst>
                  <a:lin ang="5400000" scaled="0"/>
                </a:gradFill>
                <a:cs typeface="Segoe UI" pitchFamily="34" charset="0"/>
              </a:rPr>
              <a:t>Customers</a:t>
            </a:r>
          </a:p>
        </p:txBody>
      </p:sp>
      <p:sp>
        <p:nvSpPr>
          <p:cNvPr id="327" name="Rectangle: Rounded Corners 326">
            <a:extLst>
              <a:ext uri="{FF2B5EF4-FFF2-40B4-BE49-F238E27FC236}">
                <a16:creationId xmlns:a16="http://schemas.microsoft.com/office/drawing/2014/main" id="{CE94AC3A-7148-4759-B816-EC56D6809720}"/>
              </a:ext>
            </a:extLst>
          </p:cNvPr>
          <p:cNvSpPr/>
          <p:nvPr/>
        </p:nvSpPr>
        <p:spPr bwMode="auto">
          <a:xfrm>
            <a:off x="8269077" y="1249572"/>
            <a:ext cx="3693299" cy="3104620"/>
          </a:xfrm>
          <a:prstGeom prst="roundRect">
            <a:avLst>
              <a:gd name="adj" fmla="val 14246"/>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a:gradFill>
                <a:gsLst>
                  <a:gs pos="0">
                    <a:srgbClr val="353535">
                      <a:alpha val="49000"/>
                    </a:srgbClr>
                  </a:gs>
                  <a:gs pos="100000">
                    <a:srgbClr val="353535">
                      <a:alpha val="49000"/>
                    </a:srgbClr>
                  </a:gs>
                </a:gsLst>
                <a:lin ang="5400000" scaled="0"/>
              </a:gradFill>
              <a:latin typeface="Segoe UI Semilight"/>
            </a:endParaRPr>
          </a:p>
        </p:txBody>
      </p:sp>
      <p:sp useBgFill="1">
        <p:nvSpPr>
          <p:cNvPr id="328" name="Rectangle 327">
            <a:extLst>
              <a:ext uri="{FF2B5EF4-FFF2-40B4-BE49-F238E27FC236}">
                <a16:creationId xmlns:a16="http://schemas.microsoft.com/office/drawing/2014/main" id="{053DF340-E3A9-4375-B6D1-9CDF41B32111}"/>
              </a:ext>
            </a:extLst>
          </p:cNvPr>
          <p:cNvSpPr/>
          <p:nvPr/>
        </p:nvSpPr>
        <p:spPr bwMode="auto">
          <a:xfrm>
            <a:off x="9409560" y="4146356"/>
            <a:ext cx="1412333" cy="51547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29" name="TextBox 328">
            <a:extLst>
              <a:ext uri="{FF2B5EF4-FFF2-40B4-BE49-F238E27FC236}">
                <a16:creationId xmlns:a16="http://schemas.microsoft.com/office/drawing/2014/main" id="{D953538A-48BC-4B51-AAC2-37C183AB2681}"/>
              </a:ext>
            </a:extLst>
          </p:cNvPr>
          <p:cNvSpPr txBox="1"/>
          <p:nvPr/>
        </p:nvSpPr>
        <p:spPr>
          <a:xfrm>
            <a:off x="8269077" y="4109815"/>
            <a:ext cx="3693299" cy="403433"/>
          </a:xfrm>
          <a:prstGeom prst="rect">
            <a:avLst/>
          </a:prstGeom>
          <a:noFill/>
        </p:spPr>
        <p:txBody>
          <a:bodyPr wrap="square" lIns="0" tIns="0" rIns="0" bIns="0" rtlCol="0" anchor="ctr" anchorCtr="0">
            <a:spAutoFit/>
          </a:bodyPr>
          <a:lstStyle/>
          <a:p>
            <a:pPr algn="ctr" defTabSz="951304">
              <a:lnSpc>
                <a:spcPct val="90000"/>
              </a:lnSpc>
              <a:spcBef>
                <a:spcPct val="0"/>
              </a:spcBef>
              <a:spcAft>
                <a:spcPts val="612"/>
              </a:spcAft>
              <a:defRPr/>
            </a:pPr>
            <a:r>
              <a:rPr lang="en-US" sz="2856">
                <a:ln w="3175">
                  <a:noFill/>
                </a:ln>
                <a:gradFill>
                  <a:gsLst>
                    <a:gs pos="32240">
                      <a:srgbClr val="002050"/>
                    </a:gs>
                    <a:gs pos="59000">
                      <a:srgbClr val="002050"/>
                    </a:gs>
                  </a:gsLst>
                  <a:lin ang="5400000" scaled="0"/>
                </a:gradFill>
                <a:cs typeface="Segoe UI" pitchFamily="34" charset="0"/>
              </a:rPr>
              <a:t>Business</a:t>
            </a:r>
          </a:p>
        </p:txBody>
      </p:sp>
      <p:sp>
        <p:nvSpPr>
          <p:cNvPr id="331" name="Freeform: Shape 330">
            <a:extLst>
              <a:ext uri="{FF2B5EF4-FFF2-40B4-BE49-F238E27FC236}">
                <a16:creationId xmlns:a16="http://schemas.microsoft.com/office/drawing/2014/main" id="{BF7616C2-0922-4259-AB6B-9491D93226DE}"/>
              </a:ext>
            </a:extLst>
          </p:cNvPr>
          <p:cNvSpPr/>
          <p:nvPr/>
        </p:nvSpPr>
        <p:spPr bwMode="auto">
          <a:xfrm rot="13500000">
            <a:off x="9425855" y="2107366"/>
            <a:ext cx="1286641" cy="1155170"/>
          </a:xfrm>
          <a:custGeom>
            <a:avLst/>
            <a:gdLst>
              <a:gd name="connsiteX0" fmla="*/ 1261527 w 1261527"/>
              <a:gd name="connsiteY0" fmla="*/ 1132622 h 1132622"/>
              <a:gd name="connsiteX1" fmla="*/ 629758 w 1261527"/>
              <a:gd name="connsiteY1" fmla="*/ 500853 h 1132622"/>
              <a:gd name="connsiteX2" fmla="*/ 0 w 1261527"/>
              <a:gd name="connsiteY2" fmla="*/ 1130610 h 1132622"/>
              <a:gd name="connsiteX3" fmla="*/ 282653 w 1261527"/>
              <a:gd name="connsiteY3" fmla="*/ 0 h 1132622"/>
              <a:gd name="connsiteX4" fmla="*/ 978372 w 1261527"/>
              <a:gd name="connsiteY4" fmla="*/ 0 h 113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527" h="1132622">
                <a:moveTo>
                  <a:pt x="1261527" y="1132622"/>
                </a:moveTo>
                <a:lnTo>
                  <a:pt x="629758" y="500853"/>
                </a:lnTo>
                <a:lnTo>
                  <a:pt x="0" y="1130610"/>
                </a:lnTo>
                <a:lnTo>
                  <a:pt x="282653" y="0"/>
                </a:lnTo>
                <a:lnTo>
                  <a:pt x="978372"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grpSp>
        <p:nvGrpSpPr>
          <p:cNvPr id="23" name="Group 22">
            <a:extLst>
              <a:ext uri="{FF2B5EF4-FFF2-40B4-BE49-F238E27FC236}">
                <a16:creationId xmlns:a16="http://schemas.microsoft.com/office/drawing/2014/main" id="{F8C122CF-304A-42C6-9150-A393D6049E4A}"/>
              </a:ext>
            </a:extLst>
          </p:cNvPr>
          <p:cNvGrpSpPr/>
          <p:nvPr/>
        </p:nvGrpSpPr>
        <p:grpSpPr>
          <a:xfrm>
            <a:off x="8656658" y="2644352"/>
            <a:ext cx="1494537" cy="1160592"/>
            <a:chOff x="8486826" y="2592737"/>
            <a:chExt cx="1465365" cy="1137939"/>
          </a:xfrm>
        </p:grpSpPr>
        <p:sp>
          <p:nvSpPr>
            <p:cNvPr id="4" name="Rectangle 3">
              <a:extLst>
                <a:ext uri="{FF2B5EF4-FFF2-40B4-BE49-F238E27FC236}">
                  <a16:creationId xmlns:a16="http://schemas.microsoft.com/office/drawing/2014/main" id="{BC466327-2FFC-4797-A004-2DD77222C2E6}"/>
                </a:ext>
              </a:extLst>
            </p:cNvPr>
            <p:cNvSpPr/>
            <p:nvPr/>
          </p:nvSpPr>
          <p:spPr>
            <a:xfrm>
              <a:off x="8486826" y="3416872"/>
              <a:ext cx="631904" cy="313804"/>
            </a:xfrm>
            <a:prstGeom prst="rect">
              <a:avLst/>
            </a:prstGeom>
          </p:spPr>
          <p:txBody>
            <a:bodyPr wrap="none">
              <a:spAutoFit/>
            </a:bodyPr>
            <a:lstStyle/>
            <a:p>
              <a:pPr defTabSz="932293" fontAlgn="base">
                <a:lnSpc>
                  <a:spcPct val="90000"/>
                </a:lnSpc>
                <a:spcBef>
                  <a:spcPts val="600"/>
                </a:spcBef>
                <a:spcAft>
                  <a:spcPct val="0"/>
                </a:spcAft>
              </a:pPr>
              <a:r>
                <a:rPr lang="en-US" sz="1599">
                  <a:solidFill>
                    <a:srgbClr val="353535"/>
                  </a:solidFill>
                  <a:latin typeface="Segoe UI Semilight"/>
                  <a:ea typeface="Segoe UI" pitchFamily="34" charset="0"/>
                  <a:cs typeface="Segoe UI" pitchFamily="34" charset="0"/>
                </a:rPr>
                <a:t>Apps</a:t>
              </a:r>
            </a:p>
          </p:txBody>
        </p:sp>
        <p:grpSp>
          <p:nvGrpSpPr>
            <p:cNvPr id="92" name="Group 91">
              <a:extLst>
                <a:ext uri="{FF2B5EF4-FFF2-40B4-BE49-F238E27FC236}">
                  <a16:creationId xmlns:a16="http://schemas.microsoft.com/office/drawing/2014/main" id="{86FF2B8B-03C3-46EE-85BE-696F0DF303F8}"/>
                </a:ext>
              </a:extLst>
            </p:cNvPr>
            <p:cNvGrpSpPr/>
            <p:nvPr/>
          </p:nvGrpSpPr>
          <p:grpSpPr>
            <a:xfrm flipH="1">
              <a:off x="8525064" y="2592737"/>
              <a:ext cx="1427127" cy="770602"/>
              <a:chOff x="3529673" y="2550102"/>
              <a:chExt cx="1727147" cy="932603"/>
            </a:xfrm>
            <a:solidFill>
              <a:srgbClr val="F2F2F2"/>
            </a:solidFill>
          </p:grpSpPr>
          <p:grpSp>
            <p:nvGrpSpPr>
              <p:cNvPr id="94" name="Group 93">
                <a:extLst>
                  <a:ext uri="{FF2B5EF4-FFF2-40B4-BE49-F238E27FC236}">
                    <a16:creationId xmlns:a16="http://schemas.microsoft.com/office/drawing/2014/main" id="{12D78E3C-5511-4012-A33B-A8C35AB8E63E}"/>
                  </a:ext>
                </a:extLst>
              </p:cNvPr>
              <p:cNvGrpSpPr>
                <a:grpSpLocks noChangeAspect="1"/>
              </p:cNvGrpSpPr>
              <p:nvPr/>
            </p:nvGrpSpPr>
            <p:grpSpPr>
              <a:xfrm>
                <a:off x="4156130" y="2550102"/>
                <a:ext cx="1100690" cy="932603"/>
                <a:chOff x="4947743" y="5339803"/>
                <a:chExt cx="825499" cy="706436"/>
              </a:xfrm>
              <a:grpFill/>
            </p:grpSpPr>
            <p:sp>
              <p:nvSpPr>
                <p:cNvPr id="100" name="Freeform 5">
                  <a:extLst>
                    <a:ext uri="{FF2B5EF4-FFF2-40B4-BE49-F238E27FC236}">
                      <a16:creationId xmlns:a16="http://schemas.microsoft.com/office/drawing/2014/main" id="{5B8B530A-2295-405F-92AD-CED9F6AEEC9F}"/>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1" name="Freeform 6">
                  <a:extLst>
                    <a:ext uri="{FF2B5EF4-FFF2-40B4-BE49-F238E27FC236}">
                      <a16:creationId xmlns:a16="http://schemas.microsoft.com/office/drawing/2014/main" id="{AAE1349B-DD23-4F2B-A1D6-A08F7F8169E9}"/>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2" name="Freeform 7">
                  <a:extLst>
                    <a:ext uri="{FF2B5EF4-FFF2-40B4-BE49-F238E27FC236}">
                      <a16:creationId xmlns:a16="http://schemas.microsoft.com/office/drawing/2014/main" id="{BE618C2D-3CF0-4505-A0F1-E5622A6A4590}"/>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3" name="Freeform 8">
                  <a:extLst>
                    <a:ext uri="{FF2B5EF4-FFF2-40B4-BE49-F238E27FC236}">
                      <a16:creationId xmlns:a16="http://schemas.microsoft.com/office/drawing/2014/main" id="{ABFC364D-5289-4BD8-BD53-6C291451C4CC}"/>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4" name="Line 9">
                  <a:extLst>
                    <a:ext uri="{FF2B5EF4-FFF2-40B4-BE49-F238E27FC236}">
                      <a16:creationId xmlns:a16="http://schemas.microsoft.com/office/drawing/2014/main" id="{288BDFAF-9353-46FD-ABF6-47B1D535A836}"/>
                    </a:ext>
                  </a:extLst>
                </p:cNvPr>
                <p:cNvSpPr>
                  <a:spLocks noChangeShapeType="1"/>
                </p:cNvSpPr>
                <p:nvPr/>
              </p:nvSpPr>
              <p:spPr bwMode="auto">
                <a:xfrm flipH="1" flipV="1">
                  <a:off x="5468442" y="5963690"/>
                  <a:ext cx="304800" cy="0"/>
                </a:xfrm>
                <a:prstGeom prst="line">
                  <a:avLst/>
                </a:pr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5" name="Line 10">
                  <a:extLst>
                    <a:ext uri="{FF2B5EF4-FFF2-40B4-BE49-F238E27FC236}">
                      <a16:creationId xmlns:a16="http://schemas.microsoft.com/office/drawing/2014/main" id="{244DE579-BBAA-40AC-9AC2-8DC1935677BB}"/>
                    </a:ext>
                  </a:extLst>
                </p:cNvPr>
                <p:cNvSpPr>
                  <a:spLocks noChangeShapeType="1"/>
                </p:cNvSpPr>
                <p:nvPr/>
              </p:nvSpPr>
              <p:spPr bwMode="auto">
                <a:xfrm>
                  <a:off x="5468442" y="5543002"/>
                  <a:ext cx="304800" cy="4763"/>
                </a:xfrm>
                <a:prstGeom prst="line">
                  <a:avLst/>
                </a:pr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grpSp>
            <p:nvGrpSpPr>
              <p:cNvPr id="95" name="Group 94">
                <a:extLst>
                  <a:ext uri="{FF2B5EF4-FFF2-40B4-BE49-F238E27FC236}">
                    <a16:creationId xmlns:a16="http://schemas.microsoft.com/office/drawing/2014/main" id="{932E417A-F622-4578-B057-C0B32CA84EEE}"/>
                  </a:ext>
                </a:extLst>
              </p:cNvPr>
              <p:cNvGrpSpPr/>
              <p:nvPr/>
            </p:nvGrpSpPr>
            <p:grpSpPr>
              <a:xfrm>
                <a:off x="3529673" y="2926609"/>
                <a:ext cx="911334" cy="542544"/>
                <a:chOff x="3779314" y="3034045"/>
                <a:chExt cx="753632" cy="448660"/>
              </a:xfrm>
              <a:grpFill/>
            </p:grpSpPr>
            <p:sp>
              <p:nvSpPr>
                <p:cNvPr id="96" name="Freeform 328">
                  <a:extLst>
                    <a:ext uri="{FF2B5EF4-FFF2-40B4-BE49-F238E27FC236}">
                      <a16:creationId xmlns:a16="http://schemas.microsoft.com/office/drawing/2014/main" id="{18FB3EBF-6445-4C33-B5A7-625679397181}"/>
                    </a:ext>
                  </a:extLst>
                </p:cNvPr>
                <p:cNvSpPr>
                  <a:spLocks/>
                </p:cNvSpPr>
                <p:nvPr/>
              </p:nvSpPr>
              <p:spPr bwMode="auto">
                <a:xfrm>
                  <a:off x="3779314" y="3347814"/>
                  <a:ext cx="753632" cy="134891"/>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58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Semilight"/>
                  </a:endParaRPr>
                </a:p>
              </p:txBody>
            </p:sp>
            <p:sp>
              <p:nvSpPr>
                <p:cNvPr id="97" name="Rectangle 327">
                  <a:extLst>
                    <a:ext uri="{FF2B5EF4-FFF2-40B4-BE49-F238E27FC236}">
                      <a16:creationId xmlns:a16="http://schemas.microsoft.com/office/drawing/2014/main" id="{AC45B550-92CC-4BCC-9E6C-A00845864255}"/>
                    </a:ext>
                  </a:extLst>
                </p:cNvPr>
                <p:cNvSpPr>
                  <a:spLocks noChangeArrowheads="1"/>
                </p:cNvSpPr>
                <p:nvPr/>
              </p:nvSpPr>
              <p:spPr bwMode="auto">
                <a:xfrm>
                  <a:off x="3905408" y="3034045"/>
                  <a:ext cx="495579" cy="313769"/>
                </a:xfrm>
                <a:prstGeom prst="rect">
                  <a:avLst/>
                </a:prstGeom>
                <a:grpFill/>
                <a:ln w="158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Semilight"/>
                  </a:endParaRPr>
                </a:p>
              </p:txBody>
            </p:sp>
          </p:grpSp>
        </p:grpSp>
      </p:grpSp>
      <p:grpSp>
        <p:nvGrpSpPr>
          <p:cNvPr id="24" name="Group 23">
            <a:extLst>
              <a:ext uri="{FF2B5EF4-FFF2-40B4-BE49-F238E27FC236}">
                <a16:creationId xmlns:a16="http://schemas.microsoft.com/office/drawing/2014/main" id="{3A4ADCA0-7419-49B6-8259-19F898CD1D5A}"/>
              </a:ext>
            </a:extLst>
          </p:cNvPr>
          <p:cNvGrpSpPr/>
          <p:nvPr/>
        </p:nvGrpSpPr>
        <p:grpSpPr>
          <a:xfrm>
            <a:off x="10022693" y="1804983"/>
            <a:ext cx="1568165" cy="1282956"/>
            <a:chOff x="9826198" y="1769752"/>
            <a:chExt cx="1537556" cy="1257914"/>
          </a:xfrm>
        </p:grpSpPr>
        <p:sp>
          <p:nvSpPr>
            <p:cNvPr id="72" name="Rectangle 71">
              <a:extLst>
                <a:ext uri="{FF2B5EF4-FFF2-40B4-BE49-F238E27FC236}">
                  <a16:creationId xmlns:a16="http://schemas.microsoft.com/office/drawing/2014/main" id="{B0809988-0438-45A2-A453-2F45EDDB8967}"/>
                </a:ext>
              </a:extLst>
            </p:cNvPr>
            <p:cNvSpPr/>
            <p:nvPr/>
          </p:nvSpPr>
          <p:spPr>
            <a:xfrm>
              <a:off x="10402657" y="2713862"/>
              <a:ext cx="961097" cy="313804"/>
            </a:xfrm>
            <a:prstGeom prst="rect">
              <a:avLst/>
            </a:prstGeom>
          </p:spPr>
          <p:txBody>
            <a:bodyPr wrap="none">
              <a:spAutoFit/>
            </a:bodyPr>
            <a:lstStyle/>
            <a:p>
              <a:pPr defTabSz="932293" fontAlgn="base">
                <a:lnSpc>
                  <a:spcPct val="90000"/>
                </a:lnSpc>
                <a:spcBef>
                  <a:spcPts val="600"/>
                </a:spcBef>
                <a:spcAft>
                  <a:spcPct val="0"/>
                </a:spcAft>
              </a:pPr>
              <a:r>
                <a:rPr lang="en-US" sz="1599">
                  <a:solidFill>
                    <a:srgbClr val="353535"/>
                  </a:solidFill>
                  <a:latin typeface="Segoe UI Semilight"/>
                  <a:ea typeface="Segoe UI" pitchFamily="34" charset="0"/>
                  <a:cs typeface="Segoe UI" pitchFamily="34" charset="0"/>
                </a:rPr>
                <a:t>Analytics</a:t>
              </a:r>
            </a:p>
          </p:txBody>
        </p:sp>
        <p:grpSp>
          <p:nvGrpSpPr>
            <p:cNvPr id="107" name="Group 106">
              <a:extLst>
                <a:ext uri="{FF2B5EF4-FFF2-40B4-BE49-F238E27FC236}">
                  <a16:creationId xmlns:a16="http://schemas.microsoft.com/office/drawing/2014/main" id="{60E5E84A-E8F3-422D-BC5A-097C7E219F9C}"/>
                </a:ext>
              </a:extLst>
            </p:cNvPr>
            <p:cNvGrpSpPr>
              <a:grpSpLocks noChangeAspect="1"/>
            </p:cNvGrpSpPr>
            <p:nvPr/>
          </p:nvGrpSpPr>
          <p:grpSpPr>
            <a:xfrm>
              <a:off x="9826198" y="1769752"/>
              <a:ext cx="1412448" cy="909790"/>
              <a:chOff x="3437254" y="1704700"/>
              <a:chExt cx="5678424" cy="3657600"/>
            </a:xfrm>
          </p:grpSpPr>
          <p:grpSp>
            <p:nvGrpSpPr>
              <p:cNvPr id="108" name="Group 107">
                <a:extLst>
                  <a:ext uri="{FF2B5EF4-FFF2-40B4-BE49-F238E27FC236}">
                    <a16:creationId xmlns:a16="http://schemas.microsoft.com/office/drawing/2014/main" id="{18C25105-EE9A-4AD8-9492-1A74A73D8167}"/>
                  </a:ext>
                </a:extLst>
              </p:cNvPr>
              <p:cNvGrpSpPr/>
              <p:nvPr/>
            </p:nvGrpSpPr>
            <p:grpSpPr>
              <a:xfrm>
                <a:off x="3691866" y="2308860"/>
                <a:ext cx="1664993" cy="845820"/>
                <a:chOff x="3691866" y="2308860"/>
                <a:chExt cx="1664993" cy="845820"/>
              </a:xfrm>
            </p:grpSpPr>
            <p:sp>
              <p:nvSpPr>
                <p:cNvPr id="294" name="Rectangle 293">
                  <a:extLst>
                    <a:ext uri="{FF2B5EF4-FFF2-40B4-BE49-F238E27FC236}">
                      <a16:creationId xmlns:a16="http://schemas.microsoft.com/office/drawing/2014/main" id="{5DC83FAC-C597-4C30-973D-ACDCAECF2472}"/>
                    </a:ext>
                  </a:extLst>
                </p:cNvPr>
                <p:cNvSpPr/>
                <p:nvPr/>
              </p:nvSpPr>
              <p:spPr bwMode="auto">
                <a:xfrm>
                  <a:off x="3691866"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5" name="Rectangle 294">
                  <a:extLst>
                    <a:ext uri="{FF2B5EF4-FFF2-40B4-BE49-F238E27FC236}">
                      <a16:creationId xmlns:a16="http://schemas.microsoft.com/office/drawing/2014/main" id="{256A6ABE-1B02-4439-A7D1-71DF89A257C4}"/>
                    </a:ext>
                  </a:extLst>
                </p:cNvPr>
                <p:cNvSpPr/>
                <p:nvPr/>
              </p:nvSpPr>
              <p:spPr bwMode="auto">
                <a:xfrm>
                  <a:off x="3770305" y="2364345"/>
                  <a:ext cx="594360" cy="45719"/>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6" name="Rectangle 295">
                  <a:extLst>
                    <a:ext uri="{FF2B5EF4-FFF2-40B4-BE49-F238E27FC236}">
                      <a16:creationId xmlns:a16="http://schemas.microsoft.com/office/drawing/2014/main" id="{745350FF-2538-4D90-AA8A-8B5F7C27F09D}"/>
                    </a:ext>
                  </a:extLst>
                </p:cNvPr>
                <p:cNvSpPr/>
                <p:nvPr/>
              </p:nvSpPr>
              <p:spPr bwMode="auto">
                <a:xfrm>
                  <a:off x="3808404" y="2699623"/>
                  <a:ext cx="146304" cy="341233"/>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7" name="Rectangle 296">
                  <a:extLst>
                    <a:ext uri="{FF2B5EF4-FFF2-40B4-BE49-F238E27FC236}">
                      <a16:creationId xmlns:a16="http://schemas.microsoft.com/office/drawing/2014/main" id="{35D15048-53D2-45B2-81F7-2B9ADCA8AA04}"/>
                    </a:ext>
                  </a:extLst>
                </p:cNvPr>
                <p:cNvSpPr/>
                <p:nvPr/>
              </p:nvSpPr>
              <p:spPr bwMode="auto">
                <a:xfrm>
                  <a:off x="3989077" y="2783681"/>
                  <a:ext cx="146304" cy="257175"/>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8" name="Rectangle 297">
                  <a:extLst>
                    <a:ext uri="{FF2B5EF4-FFF2-40B4-BE49-F238E27FC236}">
                      <a16:creationId xmlns:a16="http://schemas.microsoft.com/office/drawing/2014/main" id="{8EB8E23F-4B4D-4201-82B3-D34BCDF7BF14}"/>
                    </a:ext>
                  </a:extLst>
                </p:cNvPr>
                <p:cNvSpPr/>
                <p:nvPr/>
              </p:nvSpPr>
              <p:spPr bwMode="auto">
                <a:xfrm>
                  <a:off x="4169750" y="2901915"/>
                  <a:ext cx="146304" cy="138941"/>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9" name="Rectangle 298">
                  <a:extLst>
                    <a:ext uri="{FF2B5EF4-FFF2-40B4-BE49-F238E27FC236}">
                      <a16:creationId xmlns:a16="http://schemas.microsoft.com/office/drawing/2014/main" id="{16DBCD3D-1C3C-42E0-95B6-965267CE546D}"/>
                    </a:ext>
                  </a:extLst>
                </p:cNvPr>
                <p:cNvSpPr/>
                <p:nvPr/>
              </p:nvSpPr>
              <p:spPr bwMode="auto">
                <a:xfrm>
                  <a:off x="4350423" y="2783681"/>
                  <a:ext cx="146304" cy="257175"/>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0" name="Rectangle 299">
                  <a:extLst>
                    <a:ext uri="{FF2B5EF4-FFF2-40B4-BE49-F238E27FC236}">
                      <a16:creationId xmlns:a16="http://schemas.microsoft.com/office/drawing/2014/main" id="{0FAA80F4-606A-428C-9B7D-3571E2B38228}"/>
                    </a:ext>
                  </a:extLst>
                </p:cNvPr>
                <p:cNvSpPr/>
                <p:nvPr/>
              </p:nvSpPr>
              <p:spPr bwMode="auto">
                <a:xfrm>
                  <a:off x="4531096" y="2824163"/>
                  <a:ext cx="146304" cy="216693"/>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1" name="Rectangle 300">
                  <a:extLst>
                    <a:ext uri="{FF2B5EF4-FFF2-40B4-BE49-F238E27FC236}">
                      <a16:creationId xmlns:a16="http://schemas.microsoft.com/office/drawing/2014/main" id="{CE0EEB91-8DDC-4421-8EE1-FD5309BF0FB8}"/>
                    </a:ext>
                  </a:extLst>
                </p:cNvPr>
                <p:cNvSpPr/>
                <p:nvPr/>
              </p:nvSpPr>
              <p:spPr bwMode="auto">
                <a:xfrm>
                  <a:off x="4711769" y="2893219"/>
                  <a:ext cx="146304" cy="147637"/>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7DEA1FB3-E00E-49F2-AB68-F1ED1EF6B578}"/>
                    </a:ext>
                  </a:extLst>
                </p:cNvPr>
                <p:cNvSpPr/>
                <p:nvPr/>
              </p:nvSpPr>
              <p:spPr bwMode="auto">
                <a:xfrm>
                  <a:off x="4892442" y="2569369"/>
                  <a:ext cx="146304" cy="471487"/>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07F735D5-AB38-453E-A345-0849AFC54C74}"/>
                    </a:ext>
                  </a:extLst>
                </p:cNvPr>
                <p:cNvSpPr/>
                <p:nvPr/>
              </p:nvSpPr>
              <p:spPr bwMode="auto">
                <a:xfrm>
                  <a:off x="5070731" y="2950369"/>
                  <a:ext cx="146304" cy="9048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EDB11328-09C7-4E8E-84E1-D1C88E3CD3B5}"/>
                  </a:ext>
                </a:extLst>
              </p:cNvPr>
              <p:cNvGrpSpPr/>
              <p:nvPr/>
            </p:nvGrpSpPr>
            <p:grpSpPr>
              <a:xfrm>
                <a:off x="3755548" y="3354886"/>
                <a:ext cx="1470468" cy="1765691"/>
                <a:chOff x="3755548" y="3354886"/>
                <a:chExt cx="1470468" cy="1765691"/>
              </a:xfrm>
            </p:grpSpPr>
            <p:grpSp>
              <p:nvGrpSpPr>
                <p:cNvPr id="216" name="Group 215">
                  <a:extLst>
                    <a:ext uri="{FF2B5EF4-FFF2-40B4-BE49-F238E27FC236}">
                      <a16:creationId xmlns:a16="http://schemas.microsoft.com/office/drawing/2014/main" id="{723664C5-779C-43D4-89F3-64C0F4C050CC}"/>
                    </a:ext>
                  </a:extLst>
                </p:cNvPr>
                <p:cNvGrpSpPr/>
                <p:nvPr/>
              </p:nvGrpSpPr>
              <p:grpSpPr>
                <a:xfrm>
                  <a:off x="3755548" y="3354886"/>
                  <a:ext cx="1333308" cy="45719"/>
                  <a:chOff x="3755548" y="3354886"/>
                  <a:chExt cx="1333308" cy="45719"/>
                </a:xfrm>
              </p:grpSpPr>
              <p:sp>
                <p:nvSpPr>
                  <p:cNvPr id="292" name="Rectangle 291">
                    <a:extLst>
                      <a:ext uri="{FF2B5EF4-FFF2-40B4-BE49-F238E27FC236}">
                        <a16:creationId xmlns:a16="http://schemas.microsoft.com/office/drawing/2014/main" id="{29895B2B-6608-4413-9A25-E8B3F86145C4}"/>
                      </a:ext>
                    </a:extLst>
                  </p:cNvPr>
                  <p:cNvSpPr/>
                  <p:nvPr/>
                </p:nvSpPr>
                <p:spPr bwMode="auto">
                  <a:xfrm>
                    <a:off x="3755548" y="3354886"/>
                    <a:ext cx="59436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3" name="Rectangle 292">
                    <a:extLst>
                      <a:ext uri="{FF2B5EF4-FFF2-40B4-BE49-F238E27FC236}">
                        <a16:creationId xmlns:a16="http://schemas.microsoft.com/office/drawing/2014/main" id="{9CFD0D07-D986-4C0E-B05D-A04562BAFC1A}"/>
                      </a:ext>
                    </a:extLst>
                  </p:cNvPr>
                  <p:cNvSpPr/>
                  <p:nvPr/>
                </p:nvSpPr>
                <p:spPr bwMode="auto">
                  <a:xfrm>
                    <a:off x="4631656" y="3354886"/>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7" name="Group 216">
                  <a:extLst>
                    <a:ext uri="{FF2B5EF4-FFF2-40B4-BE49-F238E27FC236}">
                      <a16:creationId xmlns:a16="http://schemas.microsoft.com/office/drawing/2014/main" id="{79DD2AC7-A5D8-43A6-92C1-907B45A8503D}"/>
                    </a:ext>
                  </a:extLst>
                </p:cNvPr>
                <p:cNvGrpSpPr/>
                <p:nvPr/>
              </p:nvGrpSpPr>
              <p:grpSpPr>
                <a:xfrm>
                  <a:off x="3755548" y="3758840"/>
                  <a:ext cx="1470468" cy="45719"/>
                  <a:chOff x="3755548" y="3758840"/>
                  <a:chExt cx="1470468" cy="45719"/>
                </a:xfrm>
              </p:grpSpPr>
              <p:sp>
                <p:nvSpPr>
                  <p:cNvPr id="290" name="Rectangle 289">
                    <a:extLst>
                      <a:ext uri="{FF2B5EF4-FFF2-40B4-BE49-F238E27FC236}">
                        <a16:creationId xmlns:a16="http://schemas.microsoft.com/office/drawing/2014/main" id="{463924F3-6A0B-4291-A0F2-CAABD2631B4E}"/>
                      </a:ext>
                    </a:extLst>
                  </p:cNvPr>
                  <p:cNvSpPr/>
                  <p:nvPr/>
                </p:nvSpPr>
                <p:spPr bwMode="auto">
                  <a:xfrm>
                    <a:off x="3755548" y="3758840"/>
                    <a:ext cx="64008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1" name="Rectangle 290">
                    <a:extLst>
                      <a:ext uri="{FF2B5EF4-FFF2-40B4-BE49-F238E27FC236}">
                        <a16:creationId xmlns:a16="http://schemas.microsoft.com/office/drawing/2014/main" id="{60A6BF1F-1130-4593-A9C4-DDAB29638CC9}"/>
                      </a:ext>
                    </a:extLst>
                  </p:cNvPr>
                  <p:cNvSpPr/>
                  <p:nvPr/>
                </p:nvSpPr>
                <p:spPr bwMode="auto">
                  <a:xfrm>
                    <a:off x="4631656" y="3758840"/>
                    <a:ext cx="59436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8" name="Group 217">
                  <a:extLst>
                    <a:ext uri="{FF2B5EF4-FFF2-40B4-BE49-F238E27FC236}">
                      <a16:creationId xmlns:a16="http://schemas.microsoft.com/office/drawing/2014/main" id="{FBCFA722-A8E6-4AD2-A9A9-48B363A4B8B2}"/>
                    </a:ext>
                  </a:extLst>
                </p:cNvPr>
                <p:cNvGrpSpPr/>
                <p:nvPr/>
              </p:nvGrpSpPr>
              <p:grpSpPr>
                <a:xfrm>
                  <a:off x="3755548" y="4156616"/>
                  <a:ext cx="1397316" cy="45719"/>
                  <a:chOff x="3755548" y="4156616"/>
                  <a:chExt cx="1397316" cy="45719"/>
                </a:xfrm>
              </p:grpSpPr>
              <p:sp>
                <p:nvSpPr>
                  <p:cNvPr id="288" name="Rectangle 287">
                    <a:extLst>
                      <a:ext uri="{FF2B5EF4-FFF2-40B4-BE49-F238E27FC236}">
                        <a16:creationId xmlns:a16="http://schemas.microsoft.com/office/drawing/2014/main" id="{537FDF2B-3009-4751-8BF0-EB3269140D6A}"/>
                      </a:ext>
                    </a:extLst>
                  </p:cNvPr>
                  <p:cNvSpPr/>
                  <p:nvPr/>
                </p:nvSpPr>
                <p:spPr bwMode="auto">
                  <a:xfrm>
                    <a:off x="3755548" y="4156616"/>
                    <a:ext cx="41148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9" name="Rectangle 288">
                    <a:extLst>
                      <a:ext uri="{FF2B5EF4-FFF2-40B4-BE49-F238E27FC236}">
                        <a16:creationId xmlns:a16="http://schemas.microsoft.com/office/drawing/2014/main" id="{4193679A-E661-4393-8525-F2651CABC9D9}"/>
                      </a:ext>
                    </a:extLst>
                  </p:cNvPr>
                  <p:cNvSpPr/>
                  <p:nvPr/>
                </p:nvSpPr>
                <p:spPr bwMode="auto">
                  <a:xfrm>
                    <a:off x="4631656" y="4156616"/>
                    <a:ext cx="521208"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9" name="Group 218">
                  <a:extLst>
                    <a:ext uri="{FF2B5EF4-FFF2-40B4-BE49-F238E27FC236}">
                      <a16:creationId xmlns:a16="http://schemas.microsoft.com/office/drawing/2014/main" id="{6E0FDF52-04CC-4110-AD9D-D9C37BE8E637}"/>
                    </a:ext>
                  </a:extLst>
                </p:cNvPr>
                <p:cNvGrpSpPr/>
                <p:nvPr/>
              </p:nvGrpSpPr>
              <p:grpSpPr>
                <a:xfrm>
                  <a:off x="3755548" y="3446404"/>
                  <a:ext cx="1169229" cy="64008"/>
                  <a:chOff x="3755548" y="3446404"/>
                  <a:chExt cx="1169229" cy="64008"/>
                </a:xfrm>
              </p:grpSpPr>
              <p:grpSp>
                <p:nvGrpSpPr>
                  <p:cNvPr id="279" name="Group 278">
                    <a:extLst>
                      <a:ext uri="{FF2B5EF4-FFF2-40B4-BE49-F238E27FC236}">
                        <a16:creationId xmlns:a16="http://schemas.microsoft.com/office/drawing/2014/main" id="{7E141439-D353-40D5-A7D2-3DF688A24328}"/>
                      </a:ext>
                    </a:extLst>
                  </p:cNvPr>
                  <p:cNvGrpSpPr/>
                  <p:nvPr/>
                </p:nvGrpSpPr>
                <p:grpSpPr>
                  <a:xfrm>
                    <a:off x="3755548" y="3446404"/>
                    <a:ext cx="198645" cy="64008"/>
                    <a:chOff x="3756063" y="3446404"/>
                    <a:chExt cx="198645" cy="64008"/>
                  </a:xfrm>
                </p:grpSpPr>
                <p:sp>
                  <p:nvSpPr>
                    <p:cNvPr id="285" name="Rectangle 284">
                      <a:extLst>
                        <a:ext uri="{FF2B5EF4-FFF2-40B4-BE49-F238E27FC236}">
                          <a16:creationId xmlns:a16="http://schemas.microsoft.com/office/drawing/2014/main" id="{43DC6000-F52F-45B0-9264-4B368692E6BB}"/>
                        </a:ext>
                      </a:extLst>
                    </p:cNvPr>
                    <p:cNvSpPr/>
                    <p:nvPr/>
                  </p:nvSpPr>
                  <p:spPr bwMode="auto">
                    <a:xfrm>
                      <a:off x="3756063" y="3446404"/>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6" name="Rectangle 285">
                      <a:extLst>
                        <a:ext uri="{FF2B5EF4-FFF2-40B4-BE49-F238E27FC236}">
                          <a16:creationId xmlns:a16="http://schemas.microsoft.com/office/drawing/2014/main" id="{C2208A0E-4F4D-4ED4-9333-3EA11EC23D0C}"/>
                        </a:ext>
                      </a:extLst>
                    </p:cNvPr>
                    <p:cNvSpPr/>
                    <p:nvPr/>
                  </p:nvSpPr>
                  <p:spPr bwMode="auto">
                    <a:xfrm>
                      <a:off x="3837098" y="3446404"/>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7" name="Rectangle 286">
                      <a:extLst>
                        <a:ext uri="{FF2B5EF4-FFF2-40B4-BE49-F238E27FC236}">
                          <a16:creationId xmlns:a16="http://schemas.microsoft.com/office/drawing/2014/main" id="{AD7C0D94-8145-4BE9-8289-BF736CE39840}"/>
                        </a:ext>
                      </a:extLst>
                    </p:cNvPr>
                    <p:cNvSpPr/>
                    <p:nvPr/>
                  </p:nvSpPr>
                  <p:spPr bwMode="auto">
                    <a:xfrm>
                      <a:off x="3927276"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80" name="Group 279">
                    <a:extLst>
                      <a:ext uri="{FF2B5EF4-FFF2-40B4-BE49-F238E27FC236}">
                        <a16:creationId xmlns:a16="http://schemas.microsoft.com/office/drawing/2014/main" id="{27A1A166-450E-4037-8321-A8D2981BACA0}"/>
                      </a:ext>
                    </a:extLst>
                  </p:cNvPr>
                  <p:cNvGrpSpPr/>
                  <p:nvPr/>
                </p:nvGrpSpPr>
                <p:grpSpPr>
                  <a:xfrm>
                    <a:off x="4631656" y="3446404"/>
                    <a:ext cx="293121" cy="64008"/>
                    <a:chOff x="4635062" y="3446404"/>
                    <a:chExt cx="293121" cy="64008"/>
                  </a:xfrm>
                </p:grpSpPr>
                <p:sp>
                  <p:nvSpPr>
                    <p:cNvPr id="281" name="Rectangle 280">
                      <a:extLst>
                        <a:ext uri="{FF2B5EF4-FFF2-40B4-BE49-F238E27FC236}">
                          <a16:creationId xmlns:a16="http://schemas.microsoft.com/office/drawing/2014/main" id="{DCCFC906-431A-441F-B84E-227BE9070334}"/>
                        </a:ext>
                      </a:extLst>
                    </p:cNvPr>
                    <p:cNvSpPr/>
                    <p:nvPr/>
                  </p:nvSpPr>
                  <p:spPr bwMode="auto">
                    <a:xfrm>
                      <a:off x="4705454" y="3446404"/>
                      <a:ext cx="5451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Rectangle 281">
                      <a:extLst>
                        <a:ext uri="{FF2B5EF4-FFF2-40B4-BE49-F238E27FC236}">
                          <a16:creationId xmlns:a16="http://schemas.microsoft.com/office/drawing/2014/main" id="{586B0D87-8C05-40B2-A4BD-B8912AD55664}"/>
                        </a:ext>
                      </a:extLst>
                    </p:cNvPr>
                    <p:cNvSpPr/>
                    <p:nvPr/>
                  </p:nvSpPr>
                  <p:spPr bwMode="auto">
                    <a:xfrm>
                      <a:off x="4802926" y="3446404"/>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3" name="Rectangle 282">
                      <a:extLst>
                        <a:ext uri="{FF2B5EF4-FFF2-40B4-BE49-F238E27FC236}">
                          <a16:creationId xmlns:a16="http://schemas.microsoft.com/office/drawing/2014/main" id="{C2930B3F-23D5-48AC-9E79-26A351467B4A}"/>
                        </a:ext>
                      </a:extLst>
                    </p:cNvPr>
                    <p:cNvSpPr/>
                    <p:nvPr/>
                  </p:nvSpPr>
                  <p:spPr bwMode="auto">
                    <a:xfrm>
                      <a:off x="4900751"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4" name="Rectangle 283">
                      <a:extLst>
                        <a:ext uri="{FF2B5EF4-FFF2-40B4-BE49-F238E27FC236}">
                          <a16:creationId xmlns:a16="http://schemas.microsoft.com/office/drawing/2014/main" id="{E2520575-4406-4D5E-B302-90FE1E406769}"/>
                        </a:ext>
                      </a:extLst>
                    </p:cNvPr>
                    <p:cNvSpPr/>
                    <p:nvPr/>
                  </p:nvSpPr>
                  <p:spPr bwMode="auto">
                    <a:xfrm>
                      <a:off x="4635062"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0" name="Group 219">
                  <a:extLst>
                    <a:ext uri="{FF2B5EF4-FFF2-40B4-BE49-F238E27FC236}">
                      <a16:creationId xmlns:a16="http://schemas.microsoft.com/office/drawing/2014/main" id="{A9FA2753-9163-43A3-B2B0-5D0E2DC5A6E5}"/>
                    </a:ext>
                  </a:extLst>
                </p:cNvPr>
                <p:cNvGrpSpPr/>
                <p:nvPr/>
              </p:nvGrpSpPr>
              <p:grpSpPr>
                <a:xfrm>
                  <a:off x="3755548" y="3847814"/>
                  <a:ext cx="1392696" cy="64008"/>
                  <a:chOff x="3755548" y="3847814"/>
                  <a:chExt cx="1392696" cy="64008"/>
                </a:xfrm>
              </p:grpSpPr>
              <p:grpSp>
                <p:nvGrpSpPr>
                  <p:cNvPr id="266" name="Group 265">
                    <a:extLst>
                      <a:ext uri="{FF2B5EF4-FFF2-40B4-BE49-F238E27FC236}">
                        <a16:creationId xmlns:a16="http://schemas.microsoft.com/office/drawing/2014/main" id="{E7CAE37E-73B1-4820-8BF8-9591AC15621E}"/>
                      </a:ext>
                    </a:extLst>
                  </p:cNvPr>
                  <p:cNvGrpSpPr/>
                  <p:nvPr/>
                </p:nvGrpSpPr>
                <p:grpSpPr>
                  <a:xfrm>
                    <a:off x="3755548" y="3847814"/>
                    <a:ext cx="308341" cy="64008"/>
                    <a:chOff x="3755548" y="3846683"/>
                    <a:chExt cx="308341" cy="64008"/>
                  </a:xfrm>
                </p:grpSpPr>
                <p:sp>
                  <p:nvSpPr>
                    <p:cNvPr id="275" name="Rectangle 274">
                      <a:extLst>
                        <a:ext uri="{FF2B5EF4-FFF2-40B4-BE49-F238E27FC236}">
                          <a16:creationId xmlns:a16="http://schemas.microsoft.com/office/drawing/2014/main" id="{6609B9CD-13B2-4926-99A2-F8D1BDC56096}"/>
                        </a:ext>
                      </a:extLst>
                    </p:cNvPr>
                    <p:cNvSpPr/>
                    <p:nvPr/>
                  </p:nvSpPr>
                  <p:spPr bwMode="auto">
                    <a:xfrm>
                      <a:off x="3833944" y="384668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6" name="Rectangle 275">
                      <a:extLst>
                        <a:ext uri="{FF2B5EF4-FFF2-40B4-BE49-F238E27FC236}">
                          <a16:creationId xmlns:a16="http://schemas.microsoft.com/office/drawing/2014/main" id="{04C34A81-B9CC-4669-B508-4AA843C6AE04}"/>
                        </a:ext>
                      </a:extLst>
                    </p:cNvPr>
                    <p:cNvSpPr/>
                    <p:nvPr/>
                  </p:nvSpPr>
                  <p:spPr bwMode="auto">
                    <a:xfrm>
                      <a:off x="3930628"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7" name="Rectangle 276">
                      <a:extLst>
                        <a:ext uri="{FF2B5EF4-FFF2-40B4-BE49-F238E27FC236}">
                          <a16:creationId xmlns:a16="http://schemas.microsoft.com/office/drawing/2014/main" id="{E6F4CBE2-E522-4749-ABC5-73DB24026C44}"/>
                        </a:ext>
                      </a:extLst>
                    </p:cNvPr>
                    <p:cNvSpPr/>
                    <p:nvPr/>
                  </p:nvSpPr>
                  <p:spPr bwMode="auto">
                    <a:xfrm>
                      <a:off x="4036457"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8" name="Rectangle 277">
                      <a:extLst>
                        <a:ext uri="{FF2B5EF4-FFF2-40B4-BE49-F238E27FC236}">
                          <a16:creationId xmlns:a16="http://schemas.microsoft.com/office/drawing/2014/main" id="{5042290D-9F8A-4B83-89EF-09EA5F5DA22B}"/>
                        </a:ext>
                      </a:extLst>
                    </p:cNvPr>
                    <p:cNvSpPr/>
                    <p:nvPr/>
                  </p:nvSpPr>
                  <p:spPr bwMode="auto">
                    <a:xfrm>
                      <a:off x="3755548"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67" name="Group 266">
                    <a:extLst>
                      <a:ext uri="{FF2B5EF4-FFF2-40B4-BE49-F238E27FC236}">
                        <a16:creationId xmlns:a16="http://schemas.microsoft.com/office/drawing/2014/main" id="{49EEAF81-9B0B-4449-B626-18E3E8EBFF75}"/>
                      </a:ext>
                    </a:extLst>
                  </p:cNvPr>
                  <p:cNvGrpSpPr/>
                  <p:nvPr/>
                </p:nvGrpSpPr>
                <p:grpSpPr>
                  <a:xfrm>
                    <a:off x="4631656" y="3847814"/>
                    <a:ext cx="516588" cy="64008"/>
                    <a:chOff x="4636669" y="3846683"/>
                    <a:chExt cx="516588" cy="64008"/>
                  </a:xfrm>
                </p:grpSpPr>
                <p:sp>
                  <p:nvSpPr>
                    <p:cNvPr id="268" name="Rectangle 267">
                      <a:extLst>
                        <a:ext uri="{FF2B5EF4-FFF2-40B4-BE49-F238E27FC236}">
                          <a16:creationId xmlns:a16="http://schemas.microsoft.com/office/drawing/2014/main" id="{68E37ACA-9489-42C6-B074-1D35DBA6367D}"/>
                        </a:ext>
                      </a:extLst>
                    </p:cNvPr>
                    <p:cNvSpPr/>
                    <p:nvPr/>
                  </p:nvSpPr>
                  <p:spPr bwMode="auto">
                    <a:xfrm>
                      <a:off x="4701490" y="384668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Rectangle 268">
                      <a:extLst>
                        <a:ext uri="{FF2B5EF4-FFF2-40B4-BE49-F238E27FC236}">
                          <a16:creationId xmlns:a16="http://schemas.microsoft.com/office/drawing/2014/main" id="{476E3870-3A7F-4207-88ED-C903D8628687}"/>
                        </a:ext>
                      </a:extLst>
                    </p:cNvPr>
                    <p:cNvSpPr/>
                    <p:nvPr/>
                  </p:nvSpPr>
                  <p:spPr bwMode="auto">
                    <a:xfrm>
                      <a:off x="4784599"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0" name="Rectangle 269">
                      <a:extLst>
                        <a:ext uri="{FF2B5EF4-FFF2-40B4-BE49-F238E27FC236}">
                          <a16:creationId xmlns:a16="http://schemas.microsoft.com/office/drawing/2014/main" id="{BC15D229-87FB-4F58-9D64-EEB93D06CB1C}"/>
                        </a:ext>
                      </a:extLst>
                    </p:cNvPr>
                    <p:cNvSpPr/>
                    <p:nvPr/>
                  </p:nvSpPr>
                  <p:spPr bwMode="auto">
                    <a:xfrm>
                      <a:off x="4876852"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1" name="Rectangle 270">
                      <a:extLst>
                        <a:ext uri="{FF2B5EF4-FFF2-40B4-BE49-F238E27FC236}">
                          <a16:creationId xmlns:a16="http://schemas.microsoft.com/office/drawing/2014/main" id="{39F995AB-57C9-49FF-905C-B107796FBBF1}"/>
                        </a:ext>
                      </a:extLst>
                    </p:cNvPr>
                    <p:cNvSpPr/>
                    <p:nvPr/>
                  </p:nvSpPr>
                  <p:spPr bwMode="auto">
                    <a:xfrm>
                      <a:off x="4941673" y="3846683"/>
                      <a:ext cx="5451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2" name="Rectangle 271">
                      <a:extLst>
                        <a:ext uri="{FF2B5EF4-FFF2-40B4-BE49-F238E27FC236}">
                          <a16:creationId xmlns:a16="http://schemas.microsoft.com/office/drawing/2014/main" id="{D728B64E-FE1E-47AF-A37C-91939E39A2C0}"/>
                        </a:ext>
                      </a:extLst>
                    </p:cNvPr>
                    <p:cNvSpPr/>
                    <p:nvPr/>
                  </p:nvSpPr>
                  <p:spPr bwMode="auto">
                    <a:xfrm>
                      <a:off x="5033574"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3" name="Rectangle 272">
                      <a:extLst>
                        <a:ext uri="{FF2B5EF4-FFF2-40B4-BE49-F238E27FC236}">
                          <a16:creationId xmlns:a16="http://schemas.microsoft.com/office/drawing/2014/main" id="{1A520BAA-CC57-4F42-A93F-2FE2A7852CAF}"/>
                        </a:ext>
                      </a:extLst>
                    </p:cNvPr>
                    <p:cNvSpPr/>
                    <p:nvPr/>
                  </p:nvSpPr>
                  <p:spPr bwMode="auto">
                    <a:xfrm>
                      <a:off x="5125825"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4" name="Rectangle 273">
                      <a:extLst>
                        <a:ext uri="{FF2B5EF4-FFF2-40B4-BE49-F238E27FC236}">
                          <a16:creationId xmlns:a16="http://schemas.microsoft.com/office/drawing/2014/main" id="{7EB7884D-074F-4FC5-9F72-1279C8BC5127}"/>
                        </a:ext>
                      </a:extLst>
                    </p:cNvPr>
                    <p:cNvSpPr/>
                    <p:nvPr/>
                  </p:nvSpPr>
                  <p:spPr bwMode="auto">
                    <a:xfrm>
                      <a:off x="4636669"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1" name="Group 220">
                  <a:extLst>
                    <a:ext uri="{FF2B5EF4-FFF2-40B4-BE49-F238E27FC236}">
                      <a16:creationId xmlns:a16="http://schemas.microsoft.com/office/drawing/2014/main" id="{CCBC483C-9D37-4924-93E8-65D05F1534C3}"/>
                    </a:ext>
                  </a:extLst>
                </p:cNvPr>
                <p:cNvGrpSpPr/>
                <p:nvPr/>
              </p:nvGrpSpPr>
              <p:grpSpPr>
                <a:xfrm>
                  <a:off x="3755548" y="4254422"/>
                  <a:ext cx="1067913" cy="64008"/>
                  <a:chOff x="3755548" y="4254422"/>
                  <a:chExt cx="1067913" cy="64008"/>
                </a:xfrm>
              </p:grpSpPr>
              <p:grpSp>
                <p:nvGrpSpPr>
                  <p:cNvPr id="258" name="Group 257">
                    <a:extLst>
                      <a:ext uri="{FF2B5EF4-FFF2-40B4-BE49-F238E27FC236}">
                        <a16:creationId xmlns:a16="http://schemas.microsoft.com/office/drawing/2014/main" id="{B669E114-F81A-444E-98CE-46E9EBC36516}"/>
                      </a:ext>
                    </a:extLst>
                  </p:cNvPr>
                  <p:cNvGrpSpPr/>
                  <p:nvPr/>
                </p:nvGrpSpPr>
                <p:grpSpPr>
                  <a:xfrm>
                    <a:off x="3755548" y="4254422"/>
                    <a:ext cx="191805" cy="64008"/>
                    <a:chOff x="3755548" y="4257359"/>
                    <a:chExt cx="191805" cy="64008"/>
                  </a:xfrm>
                </p:grpSpPr>
                <p:sp>
                  <p:nvSpPr>
                    <p:cNvPr id="263" name="Rectangle 262">
                      <a:extLst>
                        <a:ext uri="{FF2B5EF4-FFF2-40B4-BE49-F238E27FC236}">
                          <a16:creationId xmlns:a16="http://schemas.microsoft.com/office/drawing/2014/main" id="{CCB2F8A3-1DB1-490A-95E4-A20D6971EE0E}"/>
                        </a:ext>
                      </a:extLst>
                    </p:cNvPr>
                    <p:cNvSpPr/>
                    <p:nvPr/>
                  </p:nvSpPr>
                  <p:spPr bwMode="auto">
                    <a:xfrm>
                      <a:off x="3828590" y="425735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E586115-77FF-4FCB-BDA3-3FFD3FB79C9A}"/>
                        </a:ext>
                      </a:extLst>
                    </p:cNvPr>
                    <p:cNvSpPr/>
                    <p:nvPr/>
                  </p:nvSpPr>
                  <p:spPr bwMode="auto">
                    <a:xfrm>
                      <a:off x="3919921"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67EA9880-32FB-47CA-B39C-55AB0541140A}"/>
                        </a:ext>
                      </a:extLst>
                    </p:cNvPr>
                    <p:cNvSpPr/>
                    <p:nvPr/>
                  </p:nvSpPr>
                  <p:spPr bwMode="auto">
                    <a:xfrm>
                      <a:off x="3755548"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59" name="Group 258">
                    <a:extLst>
                      <a:ext uri="{FF2B5EF4-FFF2-40B4-BE49-F238E27FC236}">
                        <a16:creationId xmlns:a16="http://schemas.microsoft.com/office/drawing/2014/main" id="{F6233189-36E9-4867-B355-2BE6FF3EE94F}"/>
                      </a:ext>
                    </a:extLst>
                  </p:cNvPr>
                  <p:cNvGrpSpPr/>
                  <p:nvPr/>
                </p:nvGrpSpPr>
                <p:grpSpPr>
                  <a:xfrm>
                    <a:off x="4631656" y="4254422"/>
                    <a:ext cx="191805" cy="64008"/>
                    <a:chOff x="4631656" y="4257359"/>
                    <a:chExt cx="191805" cy="64008"/>
                  </a:xfrm>
                </p:grpSpPr>
                <p:sp>
                  <p:nvSpPr>
                    <p:cNvPr id="260" name="Rectangle 259">
                      <a:extLst>
                        <a:ext uri="{FF2B5EF4-FFF2-40B4-BE49-F238E27FC236}">
                          <a16:creationId xmlns:a16="http://schemas.microsoft.com/office/drawing/2014/main" id="{7E0AADAB-22AF-410D-80B2-9F0A8CE7A610}"/>
                        </a:ext>
                      </a:extLst>
                    </p:cNvPr>
                    <p:cNvSpPr/>
                    <p:nvPr/>
                  </p:nvSpPr>
                  <p:spPr bwMode="auto">
                    <a:xfrm>
                      <a:off x="4704698" y="425735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Rectangle 260">
                      <a:extLst>
                        <a:ext uri="{FF2B5EF4-FFF2-40B4-BE49-F238E27FC236}">
                          <a16:creationId xmlns:a16="http://schemas.microsoft.com/office/drawing/2014/main" id="{D8EBAAC5-D1E4-4CE7-94EB-9F42DB6EA192}"/>
                        </a:ext>
                      </a:extLst>
                    </p:cNvPr>
                    <p:cNvSpPr/>
                    <p:nvPr/>
                  </p:nvSpPr>
                  <p:spPr bwMode="auto">
                    <a:xfrm>
                      <a:off x="4796029"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F56A058A-DE1A-42BB-A7F9-A6B8F5717EB4}"/>
                        </a:ext>
                      </a:extLst>
                    </p:cNvPr>
                    <p:cNvSpPr/>
                    <p:nvPr/>
                  </p:nvSpPr>
                  <p:spPr bwMode="auto">
                    <a:xfrm>
                      <a:off x="4631656"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2" name="Group 221">
                  <a:extLst>
                    <a:ext uri="{FF2B5EF4-FFF2-40B4-BE49-F238E27FC236}">
                      <a16:creationId xmlns:a16="http://schemas.microsoft.com/office/drawing/2014/main" id="{9E57A42E-6F87-4EE3-8F76-2D98886BAD59}"/>
                    </a:ext>
                  </a:extLst>
                </p:cNvPr>
                <p:cNvGrpSpPr/>
                <p:nvPr/>
              </p:nvGrpSpPr>
              <p:grpSpPr>
                <a:xfrm>
                  <a:off x="3755548" y="4560882"/>
                  <a:ext cx="1333308" cy="45719"/>
                  <a:chOff x="3755548" y="4560882"/>
                  <a:chExt cx="1333308" cy="45719"/>
                </a:xfrm>
              </p:grpSpPr>
              <p:sp>
                <p:nvSpPr>
                  <p:cNvPr id="256" name="Rectangle 255">
                    <a:extLst>
                      <a:ext uri="{FF2B5EF4-FFF2-40B4-BE49-F238E27FC236}">
                        <a16:creationId xmlns:a16="http://schemas.microsoft.com/office/drawing/2014/main" id="{81183887-51DF-4A83-B5E0-935CCDBD06D9}"/>
                      </a:ext>
                    </a:extLst>
                  </p:cNvPr>
                  <p:cNvSpPr/>
                  <p:nvPr/>
                </p:nvSpPr>
                <p:spPr bwMode="auto">
                  <a:xfrm>
                    <a:off x="3755548" y="4560882"/>
                    <a:ext cx="585216"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Rectangle 256">
                    <a:extLst>
                      <a:ext uri="{FF2B5EF4-FFF2-40B4-BE49-F238E27FC236}">
                        <a16:creationId xmlns:a16="http://schemas.microsoft.com/office/drawing/2014/main" id="{BE8AE21A-4562-4478-8C74-25CF08C7B764}"/>
                      </a:ext>
                    </a:extLst>
                  </p:cNvPr>
                  <p:cNvSpPr/>
                  <p:nvPr/>
                </p:nvSpPr>
                <p:spPr bwMode="auto">
                  <a:xfrm>
                    <a:off x="4631656" y="4560882"/>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BD9A86BC-E15C-4C2B-99F8-011495F990DC}"/>
                    </a:ext>
                  </a:extLst>
                </p:cNvPr>
                <p:cNvGrpSpPr/>
                <p:nvPr/>
              </p:nvGrpSpPr>
              <p:grpSpPr>
                <a:xfrm>
                  <a:off x="3755548" y="4966293"/>
                  <a:ext cx="1333308" cy="45719"/>
                  <a:chOff x="3755548" y="4966293"/>
                  <a:chExt cx="1333308" cy="45719"/>
                </a:xfrm>
              </p:grpSpPr>
              <p:sp>
                <p:nvSpPr>
                  <p:cNvPr id="254" name="Rectangle 253">
                    <a:extLst>
                      <a:ext uri="{FF2B5EF4-FFF2-40B4-BE49-F238E27FC236}">
                        <a16:creationId xmlns:a16="http://schemas.microsoft.com/office/drawing/2014/main" id="{518895DA-3F07-4B2F-B3DA-B70FA84F3FAB}"/>
                      </a:ext>
                    </a:extLst>
                  </p:cNvPr>
                  <p:cNvSpPr/>
                  <p:nvPr/>
                </p:nvSpPr>
                <p:spPr bwMode="auto">
                  <a:xfrm>
                    <a:off x="3755548" y="4966293"/>
                    <a:ext cx="54864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Rectangle 254">
                    <a:extLst>
                      <a:ext uri="{FF2B5EF4-FFF2-40B4-BE49-F238E27FC236}">
                        <a16:creationId xmlns:a16="http://schemas.microsoft.com/office/drawing/2014/main" id="{5E34E53C-A960-4869-A4A7-40E6B65B5F6B}"/>
                      </a:ext>
                    </a:extLst>
                  </p:cNvPr>
                  <p:cNvSpPr/>
                  <p:nvPr/>
                </p:nvSpPr>
                <p:spPr bwMode="auto">
                  <a:xfrm>
                    <a:off x="4631656" y="4966293"/>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4" name="Group 223">
                  <a:extLst>
                    <a:ext uri="{FF2B5EF4-FFF2-40B4-BE49-F238E27FC236}">
                      <a16:creationId xmlns:a16="http://schemas.microsoft.com/office/drawing/2014/main" id="{5DF4BD64-4DD5-4B93-BC46-6F4F4D800DFB}"/>
                    </a:ext>
                  </a:extLst>
                </p:cNvPr>
                <p:cNvGrpSpPr/>
                <p:nvPr/>
              </p:nvGrpSpPr>
              <p:grpSpPr>
                <a:xfrm>
                  <a:off x="3755548" y="5056569"/>
                  <a:ext cx="1311775" cy="64008"/>
                  <a:chOff x="3755548" y="5056569"/>
                  <a:chExt cx="1311775" cy="64008"/>
                </a:xfrm>
              </p:grpSpPr>
              <p:grpSp>
                <p:nvGrpSpPr>
                  <p:cNvPr id="240" name="Group 239">
                    <a:extLst>
                      <a:ext uri="{FF2B5EF4-FFF2-40B4-BE49-F238E27FC236}">
                        <a16:creationId xmlns:a16="http://schemas.microsoft.com/office/drawing/2014/main" id="{3406E0DA-24EA-4524-9780-46DB96039001}"/>
                      </a:ext>
                    </a:extLst>
                  </p:cNvPr>
                  <p:cNvGrpSpPr/>
                  <p:nvPr/>
                </p:nvGrpSpPr>
                <p:grpSpPr>
                  <a:xfrm>
                    <a:off x="3755548" y="5056569"/>
                    <a:ext cx="437058" cy="64008"/>
                    <a:chOff x="3755548" y="5056569"/>
                    <a:chExt cx="437058" cy="64008"/>
                  </a:xfrm>
                </p:grpSpPr>
                <p:sp>
                  <p:nvSpPr>
                    <p:cNvPr id="248" name="Rectangle 247">
                      <a:extLst>
                        <a:ext uri="{FF2B5EF4-FFF2-40B4-BE49-F238E27FC236}">
                          <a16:creationId xmlns:a16="http://schemas.microsoft.com/office/drawing/2014/main" id="{AC8E8D2C-F6E5-468A-AE0F-E06ED936D5F2}"/>
                        </a:ext>
                      </a:extLst>
                    </p:cNvPr>
                    <p:cNvSpPr/>
                    <p:nvPr/>
                  </p:nvSpPr>
                  <p:spPr bwMode="auto">
                    <a:xfrm>
                      <a:off x="3824672" y="505656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Rectangle 248">
                      <a:extLst>
                        <a:ext uri="{FF2B5EF4-FFF2-40B4-BE49-F238E27FC236}">
                          <a16:creationId xmlns:a16="http://schemas.microsoft.com/office/drawing/2014/main" id="{98CA407E-4BDC-4498-9A95-131243181F94}"/>
                        </a:ext>
                      </a:extLst>
                    </p:cNvPr>
                    <p:cNvSpPr/>
                    <p:nvPr/>
                  </p:nvSpPr>
                  <p:spPr bwMode="auto">
                    <a:xfrm>
                      <a:off x="4050332" y="5056569"/>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0" name="Rectangle 249">
                      <a:extLst>
                        <a:ext uri="{FF2B5EF4-FFF2-40B4-BE49-F238E27FC236}">
                          <a16:creationId xmlns:a16="http://schemas.microsoft.com/office/drawing/2014/main" id="{B55E7139-B627-46CF-BC0A-C4E3F972EBCB}"/>
                        </a:ext>
                      </a:extLst>
                    </p:cNvPr>
                    <p:cNvSpPr/>
                    <p:nvPr/>
                  </p:nvSpPr>
                  <p:spPr bwMode="auto">
                    <a:xfrm>
                      <a:off x="3912084"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Rectangle 250">
                      <a:extLst>
                        <a:ext uri="{FF2B5EF4-FFF2-40B4-BE49-F238E27FC236}">
                          <a16:creationId xmlns:a16="http://schemas.microsoft.com/office/drawing/2014/main" id="{8CD01EAD-881D-4EB6-B3D8-217E0C89242B}"/>
                        </a:ext>
                      </a:extLst>
                    </p:cNvPr>
                    <p:cNvSpPr/>
                    <p:nvPr/>
                  </p:nvSpPr>
                  <p:spPr bwMode="auto">
                    <a:xfrm>
                      <a:off x="3755548"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Rectangle 251">
                      <a:extLst>
                        <a:ext uri="{FF2B5EF4-FFF2-40B4-BE49-F238E27FC236}">
                          <a16:creationId xmlns:a16="http://schemas.microsoft.com/office/drawing/2014/main" id="{1BFE5015-C530-4927-A3B4-644387E1B351}"/>
                        </a:ext>
                      </a:extLst>
                    </p:cNvPr>
                    <p:cNvSpPr/>
                    <p:nvPr/>
                  </p:nvSpPr>
                  <p:spPr bwMode="auto">
                    <a:xfrm>
                      <a:off x="4146886" y="505656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Rectangle 252">
                      <a:extLst>
                        <a:ext uri="{FF2B5EF4-FFF2-40B4-BE49-F238E27FC236}">
                          <a16:creationId xmlns:a16="http://schemas.microsoft.com/office/drawing/2014/main" id="{01680CFD-0F5F-4398-8BC6-75626BB05F67}"/>
                        </a:ext>
                      </a:extLst>
                    </p:cNvPr>
                    <p:cNvSpPr/>
                    <p:nvPr/>
                  </p:nvSpPr>
                  <p:spPr bwMode="auto">
                    <a:xfrm>
                      <a:off x="3981208"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41" name="Group 240">
                    <a:extLst>
                      <a:ext uri="{FF2B5EF4-FFF2-40B4-BE49-F238E27FC236}">
                        <a16:creationId xmlns:a16="http://schemas.microsoft.com/office/drawing/2014/main" id="{92D1953D-2F53-4BB3-8B7A-4E9700FB9FEF}"/>
                      </a:ext>
                    </a:extLst>
                  </p:cNvPr>
                  <p:cNvGrpSpPr/>
                  <p:nvPr/>
                </p:nvGrpSpPr>
                <p:grpSpPr>
                  <a:xfrm flipH="1">
                    <a:off x="4630265" y="5056569"/>
                    <a:ext cx="437058" cy="64008"/>
                    <a:chOff x="3755548" y="4658793"/>
                    <a:chExt cx="437058" cy="64008"/>
                  </a:xfrm>
                </p:grpSpPr>
                <p:sp>
                  <p:nvSpPr>
                    <p:cNvPr id="242" name="Rectangle 241">
                      <a:extLst>
                        <a:ext uri="{FF2B5EF4-FFF2-40B4-BE49-F238E27FC236}">
                          <a16:creationId xmlns:a16="http://schemas.microsoft.com/office/drawing/2014/main" id="{4DFD2785-8B18-4378-A557-8F424D192889}"/>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Rectangle 242">
                      <a:extLst>
                        <a:ext uri="{FF2B5EF4-FFF2-40B4-BE49-F238E27FC236}">
                          <a16:creationId xmlns:a16="http://schemas.microsoft.com/office/drawing/2014/main" id="{E6201026-A097-4417-BC0B-66F13CF9EFD4}"/>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Rectangle 243">
                      <a:extLst>
                        <a:ext uri="{FF2B5EF4-FFF2-40B4-BE49-F238E27FC236}">
                          <a16:creationId xmlns:a16="http://schemas.microsoft.com/office/drawing/2014/main" id="{D3FFB916-718E-4364-9C25-8A1CAB06A950}"/>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5" name="Rectangle 244">
                      <a:extLst>
                        <a:ext uri="{FF2B5EF4-FFF2-40B4-BE49-F238E27FC236}">
                          <a16:creationId xmlns:a16="http://schemas.microsoft.com/office/drawing/2014/main" id="{2589A097-5392-485A-AD99-82CA1622C2D6}"/>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6" name="Rectangle 245">
                      <a:extLst>
                        <a:ext uri="{FF2B5EF4-FFF2-40B4-BE49-F238E27FC236}">
                          <a16:creationId xmlns:a16="http://schemas.microsoft.com/office/drawing/2014/main" id="{62D7F4AB-4891-4974-941D-2D9B686D0150}"/>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7" name="Rectangle 246">
                      <a:extLst>
                        <a:ext uri="{FF2B5EF4-FFF2-40B4-BE49-F238E27FC236}">
                          <a16:creationId xmlns:a16="http://schemas.microsoft.com/office/drawing/2014/main" id="{64D5B020-C150-48CC-9A67-1308F33E7EF9}"/>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5" name="Group 224">
                  <a:extLst>
                    <a:ext uri="{FF2B5EF4-FFF2-40B4-BE49-F238E27FC236}">
                      <a16:creationId xmlns:a16="http://schemas.microsoft.com/office/drawing/2014/main" id="{65E5C2B5-3728-424D-BAF0-D94FE5B9CD17}"/>
                    </a:ext>
                  </a:extLst>
                </p:cNvPr>
                <p:cNvGrpSpPr/>
                <p:nvPr/>
              </p:nvGrpSpPr>
              <p:grpSpPr>
                <a:xfrm>
                  <a:off x="3755548" y="4654027"/>
                  <a:ext cx="1311775" cy="64008"/>
                  <a:chOff x="3755548" y="4654027"/>
                  <a:chExt cx="1311775" cy="64008"/>
                </a:xfrm>
              </p:grpSpPr>
              <p:grpSp>
                <p:nvGrpSpPr>
                  <p:cNvPr id="226" name="Group 225">
                    <a:extLst>
                      <a:ext uri="{FF2B5EF4-FFF2-40B4-BE49-F238E27FC236}">
                        <a16:creationId xmlns:a16="http://schemas.microsoft.com/office/drawing/2014/main" id="{2E28E5EF-A50D-4F19-9610-D017A074B4E5}"/>
                      </a:ext>
                    </a:extLst>
                  </p:cNvPr>
                  <p:cNvGrpSpPr/>
                  <p:nvPr/>
                </p:nvGrpSpPr>
                <p:grpSpPr>
                  <a:xfrm>
                    <a:off x="3755548" y="4654027"/>
                    <a:ext cx="437058" cy="64008"/>
                    <a:chOff x="3755548" y="4658793"/>
                    <a:chExt cx="437058" cy="64008"/>
                  </a:xfrm>
                </p:grpSpPr>
                <p:sp>
                  <p:nvSpPr>
                    <p:cNvPr id="234" name="Rectangle 233">
                      <a:extLst>
                        <a:ext uri="{FF2B5EF4-FFF2-40B4-BE49-F238E27FC236}">
                          <a16:creationId xmlns:a16="http://schemas.microsoft.com/office/drawing/2014/main" id="{15153778-AFBE-47C2-A78F-D0AD6B8FE2F0}"/>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Rectangle 234">
                      <a:extLst>
                        <a:ext uri="{FF2B5EF4-FFF2-40B4-BE49-F238E27FC236}">
                          <a16:creationId xmlns:a16="http://schemas.microsoft.com/office/drawing/2014/main" id="{1EB4B33E-A83D-479C-96E2-7328E47E2CD5}"/>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6" name="Rectangle 235">
                      <a:extLst>
                        <a:ext uri="{FF2B5EF4-FFF2-40B4-BE49-F238E27FC236}">
                          <a16:creationId xmlns:a16="http://schemas.microsoft.com/office/drawing/2014/main" id="{7F0B9A80-50C5-4350-A9DD-4DDBBB2B4412}"/>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Rectangle 236">
                      <a:extLst>
                        <a:ext uri="{FF2B5EF4-FFF2-40B4-BE49-F238E27FC236}">
                          <a16:creationId xmlns:a16="http://schemas.microsoft.com/office/drawing/2014/main" id="{E4C53C28-5092-412E-8389-ACC8208E13A9}"/>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8" name="Rectangle 237">
                      <a:extLst>
                        <a:ext uri="{FF2B5EF4-FFF2-40B4-BE49-F238E27FC236}">
                          <a16:creationId xmlns:a16="http://schemas.microsoft.com/office/drawing/2014/main" id="{FB559FD3-7A26-4DB9-BBF8-528B876DE1D3}"/>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9" name="Rectangle 238">
                      <a:extLst>
                        <a:ext uri="{FF2B5EF4-FFF2-40B4-BE49-F238E27FC236}">
                          <a16:creationId xmlns:a16="http://schemas.microsoft.com/office/drawing/2014/main" id="{B82FE42C-82B8-4C5B-B0D7-9478E45AA25D}"/>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7" name="Group 226">
                    <a:extLst>
                      <a:ext uri="{FF2B5EF4-FFF2-40B4-BE49-F238E27FC236}">
                        <a16:creationId xmlns:a16="http://schemas.microsoft.com/office/drawing/2014/main" id="{70531CE2-C1EE-4EA9-A9EF-C0D268EAE791}"/>
                      </a:ext>
                    </a:extLst>
                  </p:cNvPr>
                  <p:cNvGrpSpPr/>
                  <p:nvPr/>
                </p:nvGrpSpPr>
                <p:grpSpPr>
                  <a:xfrm>
                    <a:off x="4630265" y="4654027"/>
                    <a:ext cx="437058" cy="64008"/>
                    <a:chOff x="3755548" y="4658793"/>
                    <a:chExt cx="437058" cy="64008"/>
                  </a:xfrm>
                </p:grpSpPr>
                <p:sp>
                  <p:nvSpPr>
                    <p:cNvPr id="228" name="Rectangle 227">
                      <a:extLst>
                        <a:ext uri="{FF2B5EF4-FFF2-40B4-BE49-F238E27FC236}">
                          <a16:creationId xmlns:a16="http://schemas.microsoft.com/office/drawing/2014/main" id="{10DF8CA9-DDE3-438C-BD5C-BF73B1EACB1D}"/>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9" name="Rectangle 228">
                      <a:extLst>
                        <a:ext uri="{FF2B5EF4-FFF2-40B4-BE49-F238E27FC236}">
                          <a16:creationId xmlns:a16="http://schemas.microsoft.com/office/drawing/2014/main" id="{2FB5A4DE-0C89-46DE-852C-AF8E812F14BB}"/>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0" name="Rectangle 229">
                      <a:extLst>
                        <a:ext uri="{FF2B5EF4-FFF2-40B4-BE49-F238E27FC236}">
                          <a16:creationId xmlns:a16="http://schemas.microsoft.com/office/drawing/2014/main" id="{3325D263-E13C-43EE-8FD2-2D5529B03E89}"/>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1" name="Rectangle 230">
                      <a:extLst>
                        <a:ext uri="{FF2B5EF4-FFF2-40B4-BE49-F238E27FC236}">
                          <a16:creationId xmlns:a16="http://schemas.microsoft.com/office/drawing/2014/main" id="{06EE2D41-AC9B-4942-98B3-41FECCE1ECDD}"/>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2" name="Rectangle 231">
                      <a:extLst>
                        <a:ext uri="{FF2B5EF4-FFF2-40B4-BE49-F238E27FC236}">
                          <a16:creationId xmlns:a16="http://schemas.microsoft.com/office/drawing/2014/main" id="{57F94EC3-949F-4561-BB41-D8AF12AF7544}"/>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Rectangle 232">
                      <a:extLst>
                        <a:ext uri="{FF2B5EF4-FFF2-40B4-BE49-F238E27FC236}">
                          <a16:creationId xmlns:a16="http://schemas.microsoft.com/office/drawing/2014/main" id="{58144784-C59E-4FE1-803D-9D054FDD2ED7}"/>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grpSp>
            <p:nvGrpSpPr>
              <p:cNvPr id="110" name="Group 109">
                <a:extLst>
                  <a:ext uri="{FF2B5EF4-FFF2-40B4-BE49-F238E27FC236}">
                    <a16:creationId xmlns:a16="http://schemas.microsoft.com/office/drawing/2014/main" id="{F4B74DAC-3334-4A7F-8C7E-847BCFEF33EA}"/>
                  </a:ext>
                </a:extLst>
              </p:cNvPr>
              <p:cNvGrpSpPr/>
              <p:nvPr/>
            </p:nvGrpSpPr>
            <p:grpSpPr>
              <a:xfrm>
                <a:off x="5494489" y="2308860"/>
                <a:ext cx="1664993" cy="845820"/>
                <a:chOff x="5494489" y="2308860"/>
                <a:chExt cx="1664993" cy="845820"/>
              </a:xfrm>
            </p:grpSpPr>
            <p:sp>
              <p:nvSpPr>
                <p:cNvPr id="208" name="Rectangle 207">
                  <a:extLst>
                    <a:ext uri="{FF2B5EF4-FFF2-40B4-BE49-F238E27FC236}">
                      <a16:creationId xmlns:a16="http://schemas.microsoft.com/office/drawing/2014/main" id="{9AF062E8-FDAD-43F9-B2D4-16A730B9ADCF}"/>
                    </a:ext>
                  </a:extLst>
                </p:cNvPr>
                <p:cNvSpPr/>
                <p:nvPr/>
              </p:nvSpPr>
              <p:spPr bwMode="auto">
                <a:xfrm>
                  <a:off x="5494489"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9" name="Group 208">
                  <a:extLst>
                    <a:ext uri="{FF2B5EF4-FFF2-40B4-BE49-F238E27FC236}">
                      <a16:creationId xmlns:a16="http://schemas.microsoft.com/office/drawing/2014/main" id="{4C2F11EF-870F-4403-9A96-1B1FC5AF3433}"/>
                    </a:ext>
                  </a:extLst>
                </p:cNvPr>
                <p:cNvGrpSpPr/>
                <p:nvPr/>
              </p:nvGrpSpPr>
              <p:grpSpPr>
                <a:xfrm>
                  <a:off x="5571901" y="2390500"/>
                  <a:ext cx="1439981" cy="682540"/>
                  <a:chOff x="5571901" y="2390500"/>
                  <a:chExt cx="1439981" cy="682540"/>
                </a:xfrm>
              </p:grpSpPr>
              <p:sp>
                <p:nvSpPr>
                  <p:cNvPr id="210" name="Rectangle 209">
                    <a:extLst>
                      <a:ext uri="{FF2B5EF4-FFF2-40B4-BE49-F238E27FC236}">
                        <a16:creationId xmlns:a16="http://schemas.microsoft.com/office/drawing/2014/main" id="{509A5E9C-5D72-482E-900C-F09A1BA81279}"/>
                      </a:ext>
                    </a:extLst>
                  </p:cNvPr>
                  <p:cNvSpPr/>
                  <p:nvPr/>
                </p:nvSpPr>
                <p:spPr bwMode="auto">
                  <a:xfrm>
                    <a:off x="5571901" y="2546509"/>
                    <a:ext cx="3657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1" name="Rectangle 210">
                    <a:extLst>
                      <a:ext uri="{FF2B5EF4-FFF2-40B4-BE49-F238E27FC236}">
                        <a16:creationId xmlns:a16="http://schemas.microsoft.com/office/drawing/2014/main" id="{110C5DF2-93B9-4196-99B1-DECA834BD7AF}"/>
                      </a:ext>
                    </a:extLst>
                  </p:cNvPr>
                  <p:cNvSpPr/>
                  <p:nvPr/>
                </p:nvSpPr>
                <p:spPr bwMode="auto">
                  <a:xfrm>
                    <a:off x="5571901" y="2642848"/>
                    <a:ext cx="557784"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Rectangle 211">
                    <a:extLst>
                      <a:ext uri="{FF2B5EF4-FFF2-40B4-BE49-F238E27FC236}">
                        <a16:creationId xmlns:a16="http://schemas.microsoft.com/office/drawing/2014/main" id="{CAF7D93F-4919-47AE-A584-5A7D1D26A827}"/>
                      </a:ext>
                    </a:extLst>
                  </p:cNvPr>
                  <p:cNvSpPr/>
                  <p:nvPr/>
                </p:nvSpPr>
                <p:spPr bwMode="auto">
                  <a:xfrm>
                    <a:off x="5571901" y="2745718"/>
                    <a:ext cx="3657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3" name="Rectangle 212">
                    <a:extLst>
                      <a:ext uri="{FF2B5EF4-FFF2-40B4-BE49-F238E27FC236}">
                        <a16:creationId xmlns:a16="http://schemas.microsoft.com/office/drawing/2014/main" id="{A9EE7BC2-8EA2-4E15-BA29-3A869DC2E39D}"/>
                      </a:ext>
                    </a:extLst>
                  </p:cNvPr>
                  <p:cNvSpPr/>
                  <p:nvPr/>
                </p:nvSpPr>
                <p:spPr bwMode="auto">
                  <a:xfrm>
                    <a:off x="5571901" y="2842057"/>
                    <a:ext cx="576072"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4" name="Circle: Hollow 213">
                    <a:extLst>
                      <a:ext uri="{FF2B5EF4-FFF2-40B4-BE49-F238E27FC236}">
                        <a16:creationId xmlns:a16="http://schemas.microsoft.com/office/drawing/2014/main" id="{4A4B32A3-D001-487C-B350-DFF091415253}"/>
                      </a:ext>
                    </a:extLst>
                  </p:cNvPr>
                  <p:cNvSpPr/>
                  <p:nvPr/>
                </p:nvSpPr>
                <p:spPr bwMode="auto">
                  <a:xfrm>
                    <a:off x="6329341" y="2390500"/>
                    <a:ext cx="682540" cy="6825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5" name="Freeform: Shape 214">
                    <a:extLst>
                      <a:ext uri="{FF2B5EF4-FFF2-40B4-BE49-F238E27FC236}">
                        <a16:creationId xmlns:a16="http://schemas.microsoft.com/office/drawing/2014/main" id="{36532915-4B04-4369-BBFC-6677FFE75396}"/>
                      </a:ext>
                    </a:extLst>
                  </p:cNvPr>
                  <p:cNvSpPr/>
                  <p:nvPr/>
                </p:nvSpPr>
                <p:spPr bwMode="auto">
                  <a:xfrm>
                    <a:off x="6663789" y="2390500"/>
                    <a:ext cx="348093" cy="578502"/>
                  </a:xfrm>
                  <a:custGeom>
                    <a:avLst/>
                    <a:gdLst>
                      <a:gd name="connsiteX0" fmla="*/ 6823 w 348093"/>
                      <a:gd name="connsiteY0" fmla="*/ 0 h 578502"/>
                      <a:gd name="connsiteX1" fmla="*/ 348093 w 348093"/>
                      <a:gd name="connsiteY1" fmla="*/ 341270 h 578502"/>
                      <a:gd name="connsiteX2" fmla="*/ 289810 w 348093"/>
                      <a:gd name="connsiteY2" fmla="*/ 532077 h 578502"/>
                      <a:gd name="connsiteX3" fmla="*/ 251506 w 348093"/>
                      <a:gd name="connsiteY3" fmla="*/ 578502 h 578502"/>
                      <a:gd name="connsiteX4" fmla="*/ 207110 w 348093"/>
                      <a:gd name="connsiteY4" fmla="*/ 540530 h 578502"/>
                      <a:gd name="connsiteX5" fmla="*/ 241153 w 348093"/>
                      <a:gd name="connsiteY5" fmla="*/ 499270 h 578502"/>
                      <a:gd name="connsiteX6" fmla="*/ 289415 w 348093"/>
                      <a:gd name="connsiteY6" fmla="*/ 341270 h 578502"/>
                      <a:gd name="connsiteX7" fmla="*/ 6823 w 348093"/>
                      <a:gd name="connsiteY7" fmla="*/ 58678 h 578502"/>
                      <a:gd name="connsiteX8" fmla="*/ 0 w 348093"/>
                      <a:gd name="connsiteY8" fmla="*/ 59366 h 578502"/>
                      <a:gd name="connsiteX9" fmla="*/ 0 w 348093"/>
                      <a:gd name="connsiteY9" fmla="*/ 688 h 57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8093" h="578502">
                        <a:moveTo>
                          <a:pt x="6823" y="0"/>
                        </a:moveTo>
                        <a:cubicBezTo>
                          <a:pt x="195301" y="0"/>
                          <a:pt x="348093" y="152792"/>
                          <a:pt x="348093" y="341270"/>
                        </a:cubicBezTo>
                        <a:cubicBezTo>
                          <a:pt x="348093" y="411949"/>
                          <a:pt x="326607" y="477610"/>
                          <a:pt x="289810" y="532077"/>
                        </a:cubicBezTo>
                        <a:lnTo>
                          <a:pt x="251506" y="578502"/>
                        </a:lnTo>
                        <a:lnTo>
                          <a:pt x="207110" y="540530"/>
                        </a:lnTo>
                        <a:lnTo>
                          <a:pt x="241153" y="499270"/>
                        </a:lnTo>
                        <a:cubicBezTo>
                          <a:pt x="271623" y="454168"/>
                          <a:pt x="289415" y="399797"/>
                          <a:pt x="289415" y="341270"/>
                        </a:cubicBezTo>
                        <a:cubicBezTo>
                          <a:pt x="289415" y="185199"/>
                          <a:pt x="162894" y="58678"/>
                          <a:pt x="6823" y="58678"/>
                        </a:cubicBezTo>
                        <a:lnTo>
                          <a:pt x="0" y="59366"/>
                        </a:lnTo>
                        <a:lnTo>
                          <a:pt x="0" y="688"/>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1" name="Group 110">
                <a:extLst>
                  <a:ext uri="{FF2B5EF4-FFF2-40B4-BE49-F238E27FC236}">
                    <a16:creationId xmlns:a16="http://schemas.microsoft.com/office/drawing/2014/main" id="{1AF24CFB-F4E2-410B-8AC8-9FD22940C364}"/>
                  </a:ext>
                </a:extLst>
              </p:cNvPr>
              <p:cNvGrpSpPr/>
              <p:nvPr/>
            </p:nvGrpSpPr>
            <p:grpSpPr>
              <a:xfrm>
                <a:off x="5494489" y="3257550"/>
                <a:ext cx="1664993" cy="1920240"/>
                <a:chOff x="5494489" y="3257550"/>
                <a:chExt cx="1664993" cy="1920240"/>
              </a:xfrm>
            </p:grpSpPr>
            <p:sp>
              <p:nvSpPr>
                <p:cNvPr id="131" name="Rectangle 130">
                  <a:extLst>
                    <a:ext uri="{FF2B5EF4-FFF2-40B4-BE49-F238E27FC236}">
                      <a16:creationId xmlns:a16="http://schemas.microsoft.com/office/drawing/2014/main" id="{47548D76-1016-4AD6-9870-5955B9EB4D14}"/>
                    </a:ext>
                  </a:extLst>
                </p:cNvPr>
                <p:cNvSpPr/>
                <p:nvPr/>
              </p:nvSpPr>
              <p:spPr bwMode="auto">
                <a:xfrm>
                  <a:off x="5494489" y="3257550"/>
                  <a:ext cx="1664993" cy="192024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369CB8AD-3458-48BC-858A-76BE84F1B9B6}"/>
                    </a:ext>
                  </a:extLst>
                </p:cNvPr>
                <p:cNvSpPr/>
                <p:nvPr/>
              </p:nvSpPr>
              <p:spPr bwMode="auto">
                <a:xfrm>
                  <a:off x="5603432"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 name="Rectangle 132">
                  <a:extLst>
                    <a:ext uri="{FF2B5EF4-FFF2-40B4-BE49-F238E27FC236}">
                      <a16:creationId xmlns:a16="http://schemas.microsoft.com/office/drawing/2014/main" id="{7CC38D4B-85C6-4581-B86C-001B7320AA85}"/>
                    </a:ext>
                  </a:extLst>
                </p:cNvPr>
                <p:cNvSpPr/>
                <p:nvPr/>
              </p:nvSpPr>
              <p:spPr bwMode="auto">
                <a:xfrm>
                  <a:off x="6572349"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Rectangle 133">
                  <a:extLst>
                    <a:ext uri="{FF2B5EF4-FFF2-40B4-BE49-F238E27FC236}">
                      <a16:creationId xmlns:a16="http://schemas.microsoft.com/office/drawing/2014/main" id="{C02EDCDA-9DA7-4187-B0D7-24594A4DC609}"/>
                    </a:ext>
                  </a:extLst>
                </p:cNvPr>
                <p:cNvSpPr/>
                <p:nvPr/>
              </p:nvSpPr>
              <p:spPr bwMode="auto">
                <a:xfrm>
                  <a:off x="6885173"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63" name="Group 162">
                  <a:extLst>
                    <a:ext uri="{FF2B5EF4-FFF2-40B4-BE49-F238E27FC236}">
                      <a16:creationId xmlns:a16="http://schemas.microsoft.com/office/drawing/2014/main" id="{7C475CC2-532E-4060-A39B-4349E4B496DC}"/>
                    </a:ext>
                  </a:extLst>
                </p:cNvPr>
                <p:cNvGrpSpPr/>
                <p:nvPr/>
              </p:nvGrpSpPr>
              <p:grpSpPr>
                <a:xfrm>
                  <a:off x="5586758" y="3473900"/>
                  <a:ext cx="1374154" cy="73152"/>
                  <a:chOff x="5586758" y="3473900"/>
                  <a:chExt cx="1374154" cy="73152"/>
                </a:xfrm>
              </p:grpSpPr>
              <p:sp>
                <p:nvSpPr>
                  <p:cNvPr id="205" name="Rectangle: Rounded Corners 204">
                    <a:extLst>
                      <a:ext uri="{FF2B5EF4-FFF2-40B4-BE49-F238E27FC236}">
                        <a16:creationId xmlns:a16="http://schemas.microsoft.com/office/drawing/2014/main" id="{99DAAEA9-67F5-404B-8318-E74E1B33888E}"/>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6" name="Rectangle: Rounded Corners 205">
                    <a:extLst>
                      <a:ext uri="{FF2B5EF4-FFF2-40B4-BE49-F238E27FC236}">
                        <a16:creationId xmlns:a16="http://schemas.microsoft.com/office/drawing/2014/main" id="{99E5E4F4-9B01-4101-9230-C86DFB16EAE8}"/>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Oval 206">
                    <a:extLst>
                      <a:ext uri="{FF2B5EF4-FFF2-40B4-BE49-F238E27FC236}">
                        <a16:creationId xmlns:a16="http://schemas.microsoft.com/office/drawing/2014/main" id="{F03B347E-F415-47AB-A7D6-A6A26843C12C}"/>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89D4A0DF-0237-4DFE-B41E-7DEC3347326F}"/>
                    </a:ext>
                  </a:extLst>
                </p:cNvPr>
                <p:cNvGrpSpPr/>
                <p:nvPr/>
              </p:nvGrpSpPr>
              <p:grpSpPr>
                <a:xfrm>
                  <a:off x="5586758" y="3666072"/>
                  <a:ext cx="1374154" cy="73152"/>
                  <a:chOff x="5586758" y="3473900"/>
                  <a:chExt cx="1374154" cy="73152"/>
                </a:xfrm>
              </p:grpSpPr>
              <p:sp>
                <p:nvSpPr>
                  <p:cNvPr id="202" name="Rectangle: Rounded Corners 201">
                    <a:extLst>
                      <a:ext uri="{FF2B5EF4-FFF2-40B4-BE49-F238E27FC236}">
                        <a16:creationId xmlns:a16="http://schemas.microsoft.com/office/drawing/2014/main" id="{CAFD38EE-716D-4B22-90C2-6E9A8BA53B53}"/>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Rectangle: Rounded Corners 202">
                    <a:extLst>
                      <a:ext uri="{FF2B5EF4-FFF2-40B4-BE49-F238E27FC236}">
                        <a16:creationId xmlns:a16="http://schemas.microsoft.com/office/drawing/2014/main" id="{4A5DFB4E-0C03-437E-8971-22A7C65E5ED8}"/>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4" name="Oval 203">
                    <a:extLst>
                      <a:ext uri="{FF2B5EF4-FFF2-40B4-BE49-F238E27FC236}">
                        <a16:creationId xmlns:a16="http://schemas.microsoft.com/office/drawing/2014/main" id="{EC859DD9-10F1-44DF-A6FB-22C92B7B9F32}"/>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60ED0F8C-AFFE-4252-BD11-3630ABDF6040}"/>
                    </a:ext>
                  </a:extLst>
                </p:cNvPr>
                <p:cNvGrpSpPr/>
                <p:nvPr/>
              </p:nvGrpSpPr>
              <p:grpSpPr>
                <a:xfrm>
                  <a:off x="5586758" y="3858244"/>
                  <a:ext cx="1374154" cy="73152"/>
                  <a:chOff x="5586758" y="3473900"/>
                  <a:chExt cx="1374154" cy="73152"/>
                </a:xfrm>
              </p:grpSpPr>
              <p:sp>
                <p:nvSpPr>
                  <p:cNvPr id="198" name="Rectangle: Rounded Corners 197">
                    <a:extLst>
                      <a:ext uri="{FF2B5EF4-FFF2-40B4-BE49-F238E27FC236}">
                        <a16:creationId xmlns:a16="http://schemas.microsoft.com/office/drawing/2014/main" id="{EC0299D0-DC7F-4477-A763-CCFE60C67175}"/>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Rounded Corners 199">
                    <a:extLst>
                      <a:ext uri="{FF2B5EF4-FFF2-40B4-BE49-F238E27FC236}">
                        <a16:creationId xmlns:a16="http://schemas.microsoft.com/office/drawing/2014/main" id="{1979D4E5-0D03-4C97-AA29-46A54CDC84D0}"/>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Oval 200">
                    <a:extLst>
                      <a:ext uri="{FF2B5EF4-FFF2-40B4-BE49-F238E27FC236}">
                        <a16:creationId xmlns:a16="http://schemas.microsoft.com/office/drawing/2014/main" id="{6ED1240A-CAFB-4681-8830-29A61C7AF5CB}"/>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85C10FF7-437B-4DF3-9ED4-94BABD801657}"/>
                    </a:ext>
                  </a:extLst>
                </p:cNvPr>
                <p:cNvGrpSpPr/>
                <p:nvPr/>
              </p:nvGrpSpPr>
              <p:grpSpPr>
                <a:xfrm>
                  <a:off x="5586758" y="4050416"/>
                  <a:ext cx="1374154" cy="73152"/>
                  <a:chOff x="5586758" y="3473900"/>
                  <a:chExt cx="1374154" cy="73152"/>
                </a:xfrm>
              </p:grpSpPr>
              <p:sp>
                <p:nvSpPr>
                  <p:cNvPr id="195" name="Rectangle: Rounded Corners 194">
                    <a:extLst>
                      <a:ext uri="{FF2B5EF4-FFF2-40B4-BE49-F238E27FC236}">
                        <a16:creationId xmlns:a16="http://schemas.microsoft.com/office/drawing/2014/main" id="{EE18D402-2A33-4141-A613-71AEE1F9053A}"/>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6" name="Rectangle: Rounded Corners 195">
                    <a:extLst>
                      <a:ext uri="{FF2B5EF4-FFF2-40B4-BE49-F238E27FC236}">
                        <a16:creationId xmlns:a16="http://schemas.microsoft.com/office/drawing/2014/main" id="{B1966F7D-FABC-46E8-A59F-F673605C283B}"/>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Oval 196">
                    <a:extLst>
                      <a:ext uri="{FF2B5EF4-FFF2-40B4-BE49-F238E27FC236}">
                        <a16:creationId xmlns:a16="http://schemas.microsoft.com/office/drawing/2014/main" id="{6E2C6E8D-D7DA-4647-9496-79890EAA0B5C}"/>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3" name="Group 172">
                  <a:extLst>
                    <a:ext uri="{FF2B5EF4-FFF2-40B4-BE49-F238E27FC236}">
                      <a16:creationId xmlns:a16="http://schemas.microsoft.com/office/drawing/2014/main" id="{77282AA5-1C26-480E-9D91-EC9CDB4CFB64}"/>
                    </a:ext>
                  </a:extLst>
                </p:cNvPr>
                <p:cNvGrpSpPr/>
                <p:nvPr/>
              </p:nvGrpSpPr>
              <p:grpSpPr>
                <a:xfrm>
                  <a:off x="5586758" y="4242588"/>
                  <a:ext cx="1374154" cy="73152"/>
                  <a:chOff x="5586758" y="3473900"/>
                  <a:chExt cx="1374154" cy="73152"/>
                </a:xfrm>
              </p:grpSpPr>
              <p:sp>
                <p:nvSpPr>
                  <p:cNvPr id="192" name="Rectangle: Rounded Corners 191">
                    <a:extLst>
                      <a:ext uri="{FF2B5EF4-FFF2-40B4-BE49-F238E27FC236}">
                        <a16:creationId xmlns:a16="http://schemas.microsoft.com/office/drawing/2014/main" id="{0BD80504-E2C6-42A0-B47C-3CDBBEA10899}"/>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Rectangle: Rounded Corners 192">
                    <a:extLst>
                      <a:ext uri="{FF2B5EF4-FFF2-40B4-BE49-F238E27FC236}">
                        <a16:creationId xmlns:a16="http://schemas.microsoft.com/office/drawing/2014/main" id="{CC4501B9-2D00-4428-9850-221592F2ED50}"/>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Oval 193">
                    <a:extLst>
                      <a:ext uri="{FF2B5EF4-FFF2-40B4-BE49-F238E27FC236}">
                        <a16:creationId xmlns:a16="http://schemas.microsoft.com/office/drawing/2014/main" id="{350FBF50-3556-4AAF-8770-C9C17771336C}"/>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5BC0439A-52BC-4556-8996-26676107F6F4}"/>
                    </a:ext>
                  </a:extLst>
                </p:cNvPr>
                <p:cNvGrpSpPr/>
                <p:nvPr/>
              </p:nvGrpSpPr>
              <p:grpSpPr>
                <a:xfrm>
                  <a:off x="5586758" y="4434760"/>
                  <a:ext cx="1374154" cy="73152"/>
                  <a:chOff x="5586758" y="3473900"/>
                  <a:chExt cx="1374154" cy="73152"/>
                </a:xfrm>
              </p:grpSpPr>
              <p:sp>
                <p:nvSpPr>
                  <p:cNvPr id="187" name="Rectangle: Rounded Corners 186">
                    <a:extLst>
                      <a:ext uri="{FF2B5EF4-FFF2-40B4-BE49-F238E27FC236}">
                        <a16:creationId xmlns:a16="http://schemas.microsoft.com/office/drawing/2014/main" id="{52B78135-4ECE-4DE8-B1F0-ACFF615779EE}"/>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Rectangle: Rounded Corners 187">
                    <a:extLst>
                      <a:ext uri="{FF2B5EF4-FFF2-40B4-BE49-F238E27FC236}">
                        <a16:creationId xmlns:a16="http://schemas.microsoft.com/office/drawing/2014/main" id="{B7E897D0-7AB2-4873-A392-2B5F50D209F2}"/>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Oval 188">
                    <a:extLst>
                      <a:ext uri="{FF2B5EF4-FFF2-40B4-BE49-F238E27FC236}">
                        <a16:creationId xmlns:a16="http://schemas.microsoft.com/office/drawing/2014/main" id="{978CD950-6547-4B9A-8C9F-B54B7EEE9EB8}"/>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5" name="Group 174">
                  <a:extLst>
                    <a:ext uri="{FF2B5EF4-FFF2-40B4-BE49-F238E27FC236}">
                      <a16:creationId xmlns:a16="http://schemas.microsoft.com/office/drawing/2014/main" id="{A35894AC-B4CA-4635-9135-AD914686C614}"/>
                    </a:ext>
                  </a:extLst>
                </p:cNvPr>
                <p:cNvGrpSpPr/>
                <p:nvPr/>
              </p:nvGrpSpPr>
              <p:grpSpPr>
                <a:xfrm>
                  <a:off x="5586758" y="4626932"/>
                  <a:ext cx="1374154" cy="73152"/>
                  <a:chOff x="5586758" y="3473900"/>
                  <a:chExt cx="1374154" cy="73152"/>
                </a:xfrm>
              </p:grpSpPr>
              <p:sp>
                <p:nvSpPr>
                  <p:cNvPr id="184" name="Rectangle: Rounded Corners 183">
                    <a:extLst>
                      <a:ext uri="{FF2B5EF4-FFF2-40B4-BE49-F238E27FC236}">
                        <a16:creationId xmlns:a16="http://schemas.microsoft.com/office/drawing/2014/main" id="{1234C5E5-BBA1-4A8F-A0D1-4853016F9599}"/>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Rectangle: Rounded Corners 184">
                    <a:extLst>
                      <a:ext uri="{FF2B5EF4-FFF2-40B4-BE49-F238E27FC236}">
                        <a16:creationId xmlns:a16="http://schemas.microsoft.com/office/drawing/2014/main" id="{43BF59CB-3AA5-4581-9887-44C5F337803C}"/>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Oval 185">
                    <a:extLst>
                      <a:ext uri="{FF2B5EF4-FFF2-40B4-BE49-F238E27FC236}">
                        <a16:creationId xmlns:a16="http://schemas.microsoft.com/office/drawing/2014/main" id="{1C1A1BA7-4EA2-4AAA-9881-9E9B52A879F1}"/>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6" name="Group 175">
                  <a:extLst>
                    <a:ext uri="{FF2B5EF4-FFF2-40B4-BE49-F238E27FC236}">
                      <a16:creationId xmlns:a16="http://schemas.microsoft.com/office/drawing/2014/main" id="{D5927D2A-29A2-4CAE-9E07-64FF373C9879}"/>
                    </a:ext>
                  </a:extLst>
                </p:cNvPr>
                <p:cNvGrpSpPr/>
                <p:nvPr/>
              </p:nvGrpSpPr>
              <p:grpSpPr>
                <a:xfrm>
                  <a:off x="5586758" y="4819104"/>
                  <a:ext cx="1374154" cy="73152"/>
                  <a:chOff x="5586758" y="3473900"/>
                  <a:chExt cx="1374154" cy="73152"/>
                </a:xfrm>
              </p:grpSpPr>
              <p:sp>
                <p:nvSpPr>
                  <p:cNvPr id="181" name="Rectangle: Rounded Corners 180">
                    <a:extLst>
                      <a:ext uri="{FF2B5EF4-FFF2-40B4-BE49-F238E27FC236}">
                        <a16:creationId xmlns:a16="http://schemas.microsoft.com/office/drawing/2014/main" id="{03E422AC-C1C4-4E68-8368-1BCDD1B19ADF}"/>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Rounded Corners 181">
                    <a:extLst>
                      <a:ext uri="{FF2B5EF4-FFF2-40B4-BE49-F238E27FC236}">
                        <a16:creationId xmlns:a16="http://schemas.microsoft.com/office/drawing/2014/main" id="{1D960B34-8933-415A-B77D-E83434A9D85F}"/>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3" name="Oval 182">
                    <a:extLst>
                      <a:ext uri="{FF2B5EF4-FFF2-40B4-BE49-F238E27FC236}">
                        <a16:creationId xmlns:a16="http://schemas.microsoft.com/office/drawing/2014/main" id="{4EF739DF-BF54-44C2-AAF2-52853A3F6D58}"/>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175F504D-DDDA-4F77-8F65-49CD40BFED61}"/>
                    </a:ext>
                  </a:extLst>
                </p:cNvPr>
                <p:cNvGrpSpPr/>
                <p:nvPr/>
              </p:nvGrpSpPr>
              <p:grpSpPr>
                <a:xfrm>
                  <a:off x="5586758" y="5011274"/>
                  <a:ext cx="1374154" cy="73152"/>
                  <a:chOff x="5586758" y="3473900"/>
                  <a:chExt cx="1374154" cy="73152"/>
                </a:xfrm>
              </p:grpSpPr>
              <p:sp>
                <p:nvSpPr>
                  <p:cNvPr id="178" name="Rectangle: Rounded Corners 177">
                    <a:extLst>
                      <a:ext uri="{FF2B5EF4-FFF2-40B4-BE49-F238E27FC236}">
                        <a16:creationId xmlns:a16="http://schemas.microsoft.com/office/drawing/2014/main" id="{209B1026-E291-4FA3-BA17-50D01079CC9E}"/>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9" name="Rectangle: Rounded Corners 178">
                    <a:extLst>
                      <a:ext uri="{FF2B5EF4-FFF2-40B4-BE49-F238E27FC236}">
                        <a16:creationId xmlns:a16="http://schemas.microsoft.com/office/drawing/2014/main" id="{B0DF4D51-2C1C-4AAC-9392-54DF1BA9103E}"/>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Oval 179">
                    <a:extLst>
                      <a:ext uri="{FF2B5EF4-FFF2-40B4-BE49-F238E27FC236}">
                        <a16:creationId xmlns:a16="http://schemas.microsoft.com/office/drawing/2014/main" id="{2CA558C1-91A0-4E9F-B547-B7B09EF49243}"/>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2" name="Group 111">
                <a:extLst>
                  <a:ext uri="{FF2B5EF4-FFF2-40B4-BE49-F238E27FC236}">
                    <a16:creationId xmlns:a16="http://schemas.microsoft.com/office/drawing/2014/main" id="{7B44BC4B-3A62-4E21-82B0-45E7A2F4A6E2}"/>
                  </a:ext>
                </a:extLst>
              </p:cNvPr>
              <p:cNvGrpSpPr/>
              <p:nvPr/>
            </p:nvGrpSpPr>
            <p:grpSpPr>
              <a:xfrm>
                <a:off x="7293571" y="2308860"/>
                <a:ext cx="1668533" cy="2868930"/>
                <a:chOff x="7293571" y="2308860"/>
                <a:chExt cx="1668533" cy="2868930"/>
              </a:xfrm>
            </p:grpSpPr>
            <p:grpSp>
              <p:nvGrpSpPr>
                <p:cNvPr id="114" name="Group 113">
                  <a:extLst>
                    <a:ext uri="{FF2B5EF4-FFF2-40B4-BE49-F238E27FC236}">
                      <a16:creationId xmlns:a16="http://schemas.microsoft.com/office/drawing/2014/main" id="{F0402B68-3516-4EE6-8238-81CF59908CF9}"/>
                    </a:ext>
                  </a:extLst>
                </p:cNvPr>
                <p:cNvGrpSpPr/>
                <p:nvPr/>
              </p:nvGrpSpPr>
              <p:grpSpPr>
                <a:xfrm>
                  <a:off x="7297111" y="2308860"/>
                  <a:ext cx="1664993" cy="845820"/>
                  <a:chOff x="7297111" y="2308860"/>
                  <a:chExt cx="1664993" cy="845820"/>
                </a:xfrm>
              </p:grpSpPr>
              <p:sp>
                <p:nvSpPr>
                  <p:cNvPr id="121" name="Rectangle 120">
                    <a:extLst>
                      <a:ext uri="{FF2B5EF4-FFF2-40B4-BE49-F238E27FC236}">
                        <a16:creationId xmlns:a16="http://schemas.microsoft.com/office/drawing/2014/main" id="{8B23E47C-7113-4AD8-BCA4-F775AB9F5F13}"/>
                      </a:ext>
                    </a:extLst>
                  </p:cNvPr>
                  <p:cNvSpPr/>
                  <p:nvPr/>
                </p:nvSpPr>
                <p:spPr bwMode="auto">
                  <a:xfrm>
                    <a:off x="7297111"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2" name="Group 121">
                    <a:extLst>
                      <a:ext uri="{FF2B5EF4-FFF2-40B4-BE49-F238E27FC236}">
                        <a16:creationId xmlns:a16="http://schemas.microsoft.com/office/drawing/2014/main" id="{FCA722A0-9479-4CAE-89CC-18A220A96513}"/>
                      </a:ext>
                    </a:extLst>
                  </p:cNvPr>
                  <p:cNvGrpSpPr/>
                  <p:nvPr/>
                </p:nvGrpSpPr>
                <p:grpSpPr>
                  <a:xfrm>
                    <a:off x="7490344" y="2514596"/>
                    <a:ext cx="548639" cy="548640"/>
                    <a:chOff x="7490344" y="2514596"/>
                    <a:chExt cx="548639" cy="548640"/>
                  </a:xfrm>
                </p:grpSpPr>
                <p:sp>
                  <p:nvSpPr>
                    <p:cNvPr id="129" name="Circle: Hollow 128">
                      <a:extLst>
                        <a:ext uri="{FF2B5EF4-FFF2-40B4-BE49-F238E27FC236}">
                          <a16:creationId xmlns:a16="http://schemas.microsoft.com/office/drawing/2014/main" id="{141E197B-27DC-47D6-8DFF-3907CB3342E1}"/>
                        </a:ext>
                      </a:extLst>
                    </p:cNvPr>
                    <p:cNvSpPr/>
                    <p:nvPr/>
                  </p:nvSpPr>
                  <p:spPr bwMode="auto">
                    <a:xfrm>
                      <a:off x="7490344" y="2514596"/>
                      <a:ext cx="548639" cy="5486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Freeform: Shape 129">
                      <a:extLst>
                        <a:ext uri="{FF2B5EF4-FFF2-40B4-BE49-F238E27FC236}">
                          <a16:creationId xmlns:a16="http://schemas.microsoft.com/office/drawing/2014/main" id="{581BC56A-4A6D-4D3F-83F8-BDCDA4B700C6}"/>
                        </a:ext>
                      </a:extLst>
                    </p:cNvPr>
                    <p:cNvSpPr/>
                    <p:nvPr/>
                  </p:nvSpPr>
                  <p:spPr bwMode="auto">
                    <a:xfrm>
                      <a:off x="7759179" y="2514596"/>
                      <a:ext cx="279804" cy="277838"/>
                    </a:xfrm>
                    <a:custGeom>
                      <a:avLst/>
                      <a:gdLst>
                        <a:gd name="connsiteX0" fmla="*/ 5485 w 279804"/>
                        <a:gd name="connsiteY0" fmla="*/ 0 h 277838"/>
                        <a:gd name="connsiteX1" fmla="*/ 279804 w 279804"/>
                        <a:gd name="connsiteY1" fmla="*/ 274320 h 277838"/>
                        <a:gd name="connsiteX2" fmla="*/ 279272 w 279804"/>
                        <a:gd name="connsiteY2" fmla="*/ 277838 h 277838"/>
                        <a:gd name="connsiteX3" fmla="*/ 232106 w 279804"/>
                        <a:gd name="connsiteY3" fmla="*/ 277838 h 277838"/>
                        <a:gd name="connsiteX4" fmla="*/ 232638 w 279804"/>
                        <a:gd name="connsiteY4" fmla="*/ 274320 h 277838"/>
                        <a:gd name="connsiteX5" fmla="*/ 5485 w 279804"/>
                        <a:gd name="connsiteY5" fmla="*/ 47167 h 277838"/>
                        <a:gd name="connsiteX6" fmla="*/ 0 w 279804"/>
                        <a:gd name="connsiteY6" fmla="*/ 47720 h 277838"/>
                        <a:gd name="connsiteX7" fmla="*/ 0 w 279804"/>
                        <a:gd name="connsiteY7" fmla="*/ 553 h 2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804" h="277838">
                          <a:moveTo>
                            <a:pt x="5485" y="0"/>
                          </a:moveTo>
                          <a:cubicBezTo>
                            <a:pt x="156987" y="0"/>
                            <a:pt x="279804" y="122818"/>
                            <a:pt x="279804" y="274320"/>
                          </a:cubicBezTo>
                          <a:lnTo>
                            <a:pt x="279272" y="277838"/>
                          </a:lnTo>
                          <a:lnTo>
                            <a:pt x="232106" y="277838"/>
                          </a:lnTo>
                          <a:lnTo>
                            <a:pt x="232638" y="274320"/>
                          </a:lnTo>
                          <a:cubicBezTo>
                            <a:pt x="232638" y="148867"/>
                            <a:pt x="130938" y="47167"/>
                            <a:pt x="5485" y="47167"/>
                          </a:cubicBezTo>
                          <a:lnTo>
                            <a:pt x="0" y="47720"/>
                          </a:lnTo>
                          <a:lnTo>
                            <a:pt x="0" y="553"/>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23" name="Rectangle 122">
                    <a:extLst>
                      <a:ext uri="{FF2B5EF4-FFF2-40B4-BE49-F238E27FC236}">
                        <a16:creationId xmlns:a16="http://schemas.microsoft.com/office/drawing/2014/main" id="{7A0305B4-900B-45DA-B312-8BB39F2DBB7F}"/>
                      </a:ext>
                    </a:extLst>
                  </p:cNvPr>
                  <p:cNvSpPr/>
                  <p:nvPr/>
                </p:nvSpPr>
                <p:spPr bwMode="auto">
                  <a:xfrm>
                    <a:off x="7382553" y="2371489"/>
                    <a:ext cx="8229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6" name="Group 125">
                    <a:extLst>
                      <a:ext uri="{FF2B5EF4-FFF2-40B4-BE49-F238E27FC236}">
                        <a16:creationId xmlns:a16="http://schemas.microsoft.com/office/drawing/2014/main" id="{C3E5FCCF-762F-4CF4-999E-47279E835F66}"/>
                      </a:ext>
                    </a:extLst>
                  </p:cNvPr>
                  <p:cNvGrpSpPr/>
                  <p:nvPr/>
                </p:nvGrpSpPr>
                <p:grpSpPr>
                  <a:xfrm>
                    <a:off x="8176612" y="2514596"/>
                    <a:ext cx="548639" cy="548640"/>
                    <a:chOff x="8176612" y="2514596"/>
                    <a:chExt cx="548639" cy="548640"/>
                  </a:xfrm>
                </p:grpSpPr>
                <p:sp>
                  <p:nvSpPr>
                    <p:cNvPr id="127" name="Circle: Hollow 126">
                      <a:extLst>
                        <a:ext uri="{FF2B5EF4-FFF2-40B4-BE49-F238E27FC236}">
                          <a16:creationId xmlns:a16="http://schemas.microsoft.com/office/drawing/2014/main" id="{0B740E49-A652-476C-998F-31F1F53BAB61}"/>
                        </a:ext>
                      </a:extLst>
                    </p:cNvPr>
                    <p:cNvSpPr/>
                    <p:nvPr/>
                  </p:nvSpPr>
                  <p:spPr bwMode="auto">
                    <a:xfrm>
                      <a:off x="8176612" y="2514596"/>
                      <a:ext cx="548639" cy="5486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36BFFE82-BA71-4281-B45D-0D14B41942D0}"/>
                        </a:ext>
                      </a:extLst>
                    </p:cNvPr>
                    <p:cNvSpPr/>
                    <p:nvPr/>
                  </p:nvSpPr>
                  <p:spPr bwMode="auto">
                    <a:xfrm>
                      <a:off x="8450930" y="2514596"/>
                      <a:ext cx="274321" cy="548640"/>
                    </a:xfrm>
                    <a:custGeom>
                      <a:avLst/>
                      <a:gdLst>
                        <a:gd name="connsiteX0" fmla="*/ 1 w 274321"/>
                        <a:gd name="connsiteY0" fmla="*/ 0 h 548640"/>
                        <a:gd name="connsiteX1" fmla="*/ 274321 w 274321"/>
                        <a:gd name="connsiteY1" fmla="*/ 274320 h 548640"/>
                        <a:gd name="connsiteX2" fmla="*/ 1 w 274321"/>
                        <a:gd name="connsiteY2" fmla="*/ 548640 h 548640"/>
                        <a:gd name="connsiteX3" fmla="*/ 0 w 274321"/>
                        <a:gd name="connsiteY3" fmla="*/ 548640 h 548640"/>
                        <a:gd name="connsiteX4" fmla="*/ 0 w 274321"/>
                        <a:gd name="connsiteY4" fmla="*/ 501474 h 548640"/>
                        <a:gd name="connsiteX5" fmla="*/ 227153 w 274321"/>
                        <a:gd name="connsiteY5" fmla="*/ 274320 h 548640"/>
                        <a:gd name="connsiteX6" fmla="*/ 0 w 274321"/>
                        <a:gd name="connsiteY6" fmla="*/ 47166 h 548640"/>
                        <a:gd name="connsiteX7" fmla="*/ 0 w 274321"/>
                        <a:gd name="connsiteY7"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21" h="548640">
                          <a:moveTo>
                            <a:pt x="1" y="0"/>
                          </a:moveTo>
                          <a:cubicBezTo>
                            <a:pt x="151504" y="0"/>
                            <a:pt x="274321" y="122817"/>
                            <a:pt x="274321" y="274320"/>
                          </a:cubicBezTo>
                          <a:cubicBezTo>
                            <a:pt x="274321" y="425823"/>
                            <a:pt x="151504" y="548640"/>
                            <a:pt x="1" y="548640"/>
                          </a:cubicBezTo>
                          <a:lnTo>
                            <a:pt x="0" y="548640"/>
                          </a:lnTo>
                          <a:lnTo>
                            <a:pt x="0" y="501474"/>
                          </a:lnTo>
                          <a:cubicBezTo>
                            <a:pt x="125453" y="501474"/>
                            <a:pt x="227153" y="399774"/>
                            <a:pt x="227153" y="274320"/>
                          </a:cubicBezTo>
                          <a:cubicBezTo>
                            <a:pt x="227153" y="148866"/>
                            <a:pt x="125453" y="47166"/>
                            <a:pt x="0" y="47166"/>
                          </a:cubicBezTo>
                          <a:lnTo>
                            <a:pt x="0" y="0"/>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5" name="Group 114">
                  <a:extLst>
                    <a:ext uri="{FF2B5EF4-FFF2-40B4-BE49-F238E27FC236}">
                      <a16:creationId xmlns:a16="http://schemas.microsoft.com/office/drawing/2014/main" id="{697207CD-C296-4993-B91B-9F46BDFA6B80}"/>
                    </a:ext>
                  </a:extLst>
                </p:cNvPr>
                <p:cNvGrpSpPr/>
                <p:nvPr/>
              </p:nvGrpSpPr>
              <p:grpSpPr>
                <a:xfrm>
                  <a:off x="7293571" y="3257550"/>
                  <a:ext cx="1664993" cy="1920240"/>
                  <a:chOff x="7293571" y="3257550"/>
                  <a:chExt cx="1664993" cy="1920240"/>
                </a:xfrm>
              </p:grpSpPr>
              <p:sp>
                <p:nvSpPr>
                  <p:cNvPr id="116" name="Rectangle 115">
                    <a:extLst>
                      <a:ext uri="{FF2B5EF4-FFF2-40B4-BE49-F238E27FC236}">
                        <a16:creationId xmlns:a16="http://schemas.microsoft.com/office/drawing/2014/main" id="{CBD2EE71-2562-4ED5-9B71-9AB05934AC86}"/>
                      </a:ext>
                    </a:extLst>
                  </p:cNvPr>
                  <p:cNvSpPr/>
                  <p:nvPr/>
                </p:nvSpPr>
                <p:spPr bwMode="auto">
                  <a:xfrm>
                    <a:off x="7293571" y="3257550"/>
                    <a:ext cx="1664993" cy="192024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7" name="Rectangle 116">
                    <a:extLst>
                      <a:ext uri="{FF2B5EF4-FFF2-40B4-BE49-F238E27FC236}">
                        <a16:creationId xmlns:a16="http://schemas.microsoft.com/office/drawing/2014/main" id="{966CB192-740D-4B03-A542-E76E6F0878D4}"/>
                      </a:ext>
                    </a:extLst>
                  </p:cNvPr>
                  <p:cNvSpPr/>
                  <p:nvPr/>
                </p:nvSpPr>
                <p:spPr bwMode="auto">
                  <a:xfrm>
                    <a:off x="7378140" y="3354448"/>
                    <a:ext cx="8229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Freeform: Shape 117">
                    <a:extLst>
                      <a:ext uri="{FF2B5EF4-FFF2-40B4-BE49-F238E27FC236}">
                        <a16:creationId xmlns:a16="http://schemas.microsoft.com/office/drawing/2014/main" id="{59873DFE-2FBD-4401-8AB7-BEC30454A01B}"/>
                      </a:ext>
                    </a:extLst>
                  </p:cNvPr>
                  <p:cNvSpPr/>
                  <p:nvPr/>
                </p:nvSpPr>
                <p:spPr bwMode="auto">
                  <a:xfrm rot="19775791" flipH="1">
                    <a:off x="7443000" y="3642019"/>
                    <a:ext cx="1275421" cy="551564"/>
                  </a:xfrm>
                  <a:custGeom>
                    <a:avLst/>
                    <a:gdLst>
                      <a:gd name="connsiteX0" fmla="*/ 817014 w 1275421"/>
                      <a:gd name="connsiteY0" fmla="*/ 5665 h 551564"/>
                      <a:gd name="connsiteX1" fmla="*/ 802349 w 1275421"/>
                      <a:gd name="connsiteY1" fmla="*/ 61979 h 551564"/>
                      <a:gd name="connsiteX2" fmla="*/ 808518 w 1275421"/>
                      <a:gd name="connsiteY2" fmla="*/ 66644 h 551564"/>
                      <a:gd name="connsiteX3" fmla="*/ 700410 w 1275421"/>
                      <a:gd name="connsiteY3" fmla="*/ 394686 h 551564"/>
                      <a:gd name="connsiteX4" fmla="*/ 684257 w 1275421"/>
                      <a:gd name="connsiteY4" fmla="*/ 396929 h 551564"/>
                      <a:gd name="connsiteX5" fmla="*/ 665262 w 1275421"/>
                      <a:gd name="connsiteY5" fmla="*/ 422049 h 551564"/>
                      <a:gd name="connsiteX6" fmla="*/ 665649 w 1275421"/>
                      <a:gd name="connsiteY6" fmla="*/ 424843 h 551564"/>
                      <a:gd name="connsiteX7" fmla="*/ 421412 w 1275421"/>
                      <a:gd name="connsiteY7" fmla="*/ 481135 h 551564"/>
                      <a:gd name="connsiteX8" fmla="*/ 407467 w 1275421"/>
                      <a:gd name="connsiteY8" fmla="*/ 470590 h 551564"/>
                      <a:gd name="connsiteX9" fmla="*/ 376272 w 1275421"/>
                      <a:gd name="connsiteY9" fmla="*/ 474921 h 551564"/>
                      <a:gd name="connsiteX10" fmla="*/ 365532 w 1275421"/>
                      <a:gd name="connsiteY10" fmla="*/ 489124 h 551564"/>
                      <a:gd name="connsiteX11" fmla="*/ 76827 w 1275421"/>
                      <a:gd name="connsiteY11" fmla="*/ 489124 h 551564"/>
                      <a:gd name="connsiteX12" fmla="*/ 76644 w 1275421"/>
                      <a:gd name="connsiteY12" fmla="*/ 487807 h 551564"/>
                      <a:gd name="connsiteX13" fmla="*/ 20330 w 1275421"/>
                      <a:gd name="connsiteY13" fmla="*/ 473142 h 551564"/>
                      <a:gd name="connsiteX14" fmla="*/ 5665 w 1275421"/>
                      <a:gd name="connsiteY14" fmla="*/ 529455 h 551564"/>
                      <a:gd name="connsiteX15" fmla="*/ 61979 w 1275421"/>
                      <a:gd name="connsiteY15" fmla="*/ 544120 h 551564"/>
                      <a:gd name="connsiteX16" fmla="*/ 75908 w 1275421"/>
                      <a:gd name="connsiteY16" fmla="*/ 525700 h 551564"/>
                      <a:gd name="connsiteX17" fmla="*/ 360839 w 1275421"/>
                      <a:gd name="connsiteY17" fmla="*/ 525700 h 551564"/>
                      <a:gd name="connsiteX18" fmla="*/ 361607 w 1275421"/>
                      <a:gd name="connsiteY18" fmla="*/ 531235 h 551564"/>
                      <a:gd name="connsiteX19" fmla="*/ 417921 w 1275421"/>
                      <a:gd name="connsiteY19" fmla="*/ 545900 h 551564"/>
                      <a:gd name="connsiteX20" fmla="*/ 436917 w 1275421"/>
                      <a:gd name="connsiteY20" fmla="*/ 520780 h 551564"/>
                      <a:gd name="connsiteX21" fmla="*/ 436152 w 1275421"/>
                      <a:gd name="connsiteY21" fmla="*/ 515273 h 551564"/>
                      <a:gd name="connsiteX22" fmla="*/ 677929 w 1275421"/>
                      <a:gd name="connsiteY22" fmla="*/ 459547 h 551564"/>
                      <a:gd name="connsiteX23" fmla="*/ 694711 w 1275421"/>
                      <a:gd name="connsiteY23" fmla="*/ 472238 h 551564"/>
                      <a:gd name="connsiteX24" fmla="*/ 706019 w 1275421"/>
                      <a:gd name="connsiteY24" fmla="*/ 470668 h 551564"/>
                      <a:gd name="connsiteX25" fmla="*/ 708296 w 1275421"/>
                      <a:gd name="connsiteY25" fmla="*/ 470499 h 551564"/>
                      <a:gd name="connsiteX26" fmla="*/ 708440 w 1275421"/>
                      <a:gd name="connsiteY26" fmla="*/ 470332 h 551564"/>
                      <a:gd name="connsiteX27" fmla="*/ 725906 w 1275421"/>
                      <a:gd name="connsiteY27" fmla="*/ 467908 h 551564"/>
                      <a:gd name="connsiteX28" fmla="*/ 740571 w 1275421"/>
                      <a:gd name="connsiteY28" fmla="*/ 411594 h 551564"/>
                      <a:gd name="connsiteX29" fmla="*/ 734789 w 1275421"/>
                      <a:gd name="connsiteY29" fmla="*/ 407222 h 551564"/>
                      <a:gd name="connsiteX30" fmla="*/ 843019 w 1275421"/>
                      <a:gd name="connsiteY30" fmla="*/ 78815 h 551564"/>
                      <a:gd name="connsiteX31" fmla="*/ 858663 w 1275421"/>
                      <a:gd name="connsiteY31" fmla="*/ 76644 h 551564"/>
                      <a:gd name="connsiteX32" fmla="*/ 864342 w 1275421"/>
                      <a:gd name="connsiteY32" fmla="*/ 69133 h 551564"/>
                      <a:gd name="connsiteX33" fmla="*/ 1197512 w 1275421"/>
                      <a:gd name="connsiteY33" fmla="*/ 133611 h 551564"/>
                      <a:gd name="connsiteX34" fmla="*/ 1198778 w 1275421"/>
                      <a:gd name="connsiteY34" fmla="*/ 142728 h 551564"/>
                      <a:gd name="connsiteX35" fmla="*/ 1255092 w 1275421"/>
                      <a:gd name="connsiteY35" fmla="*/ 157393 h 551564"/>
                      <a:gd name="connsiteX36" fmla="*/ 1269757 w 1275421"/>
                      <a:gd name="connsiteY36" fmla="*/ 101079 h 551564"/>
                      <a:gd name="connsiteX37" fmla="*/ 1213443 w 1275421"/>
                      <a:gd name="connsiteY37" fmla="*/ 86414 h 551564"/>
                      <a:gd name="connsiteX38" fmla="*/ 1204850 w 1275421"/>
                      <a:gd name="connsiteY38" fmla="*/ 97777 h 551564"/>
                      <a:gd name="connsiteX39" fmla="*/ 875223 w 1275421"/>
                      <a:gd name="connsiteY39" fmla="*/ 33984 h 551564"/>
                      <a:gd name="connsiteX40" fmla="*/ 873328 w 1275421"/>
                      <a:gd name="connsiteY40" fmla="*/ 20330 h 551564"/>
                      <a:gd name="connsiteX41" fmla="*/ 817014 w 1275421"/>
                      <a:gd name="connsiteY41" fmla="*/ 5665 h 55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75421" h="551564">
                        <a:moveTo>
                          <a:pt x="817014" y="5665"/>
                        </a:moveTo>
                        <a:cubicBezTo>
                          <a:pt x="797414" y="17166"/>
                          <a:pt x="790848" y="42379"/>
                          <a:pt x="802349" y="61979"/>
                        </a:cubicBezTo>
                        <a:lnTo>
                          <a:pt x="808518" y="66644"/>
                        </a:lnTo>
                        <a:lnTo>
                          <a:pt x="700410" y="394686"/>
                        </a:lnTo>
                        <a:lnTo>
                          <a:pt x="684257" y="396929"/>
                        </a:lnTo>
                        <a:cubicBezTo>
                          <a:pt x="674457" y="402679"/>
                          <a:pt x="667915" y="411858"/>
                          <a:pt x="665262" y="422049"/>
                        </a:cubicBezTo>
                        <a:lnTo>
                          <a:pt x="665649" y="424843"/>
                        </a:lnTo>
                        <a:lnTo>
                          <a:pt x="421412" y="481135"/>
                        </a:lnTo>
                        <a:lnTo>
                          <a:pt x="407467" y="470590"/>
                        </a:lnTo>
                        <a:cubicBezTo>
                          <a:pt x="397276" y="467936"/>
                          <a:pt x="386072" y="469170"/>
                          <a:pt x="376272" y="474921"/>
                        </a:cubicBezTo>
                        <a:lnTo>
                          <a:pt x="365532" y="489124"/>
                        </a:lnTo>
                        <a:lnTo>
                          <a:pt x="76827" y="489124"/>
                        </a:lnTo>
                        <a:lnTo>
                          <a:pt x="76644" y="487807"/>
                        </a:lnTo>
                        <a:cubicBezTo>
                          <a:pt x="65143" y="468207"/>
                          <a:pt x="39930" y="461641"/>
                          <a:pt x="20330" y="473142"/>
                        </a:cubicBezTo>
                        <a:cubicBezTo>
                          <a:pt x="730" y="484642"/>
                          <a:pt x="-5836" y="509856"/>
                          <a:pt x="5665" y="529455"/>
                        </a:cubicBezTo>
                        <a:cubicBezTo>
                          <a:pt x="17166" y="549055"/>
                          <a:pt x="42379" y="555621"/>
                          <a:pt x="61979" y="544120"/>
                        </a:cubicBezTo>
                        <a:lnTo>
                          <a:pt x="75908" y="525700"/>
                        </a:lnTo>
                        <a:lnTo>
                          <a:pt x="360839" y="525700"/>
                        </a:lnTo>
                        <a:lnTo>
                          <a:pt x="361607" y="531235"/>
                        </a:lnTo>
                        <a:cubicBezTo>
                          <a:pt x="373108" y="550834"/>
                          <a:pt x="398321" y="557400"/>
                          <a:pt x="417921" y="545900"/>
                        </a:cubicBezTo>
                        <a:cubicBezTo>
                          <a:pt x="427721" y="540149"/>
                          <a:pt x="434263" y="530971"/>
                          <a:pt x="436917" y="520780"/>
                        </a:cubicBezTo>
                        <a:lnTo>
                          <a:pt x="436152" y="515273"/>
                        </a:lnTo>
                        <a:lnTo>
                          <a:pt x="677929" y="459547"/>
                        </a:lnTo>
                        <a:lnTo>
                          <a:pt x="694711" y="472238"/>
                        </a:lnTo>
                        <a:lnTo>
                          <a:pt x="706019" y="470668"/>
                        </a:lnTo>
                        <a:lnTo>
                          <a:pt x="708296" y="470499"/>
                        </a:lnTo>
                        <a:lnTo>
                          <a:pt x="708440" y="470332"/>
                        </a:lnTo>
                        <a:lnTo>
                          <a:pt x="725906" y="467908"/>
                        </a:lnTo>
                        <a:cubicBezTo>
                          <a:pt x="745506" y="456407"/>
                          <a:pt x="752072" y="431194"/>
                          <a:pt x="740571" y="411594"/>
                        </a:cubicBezTo>
                        <a:lnTo>
                          <a:pt x="734789" y="407222"/>
                        </a:lnTo>
                        <a:lnTo>
                          <a:pt x="843019" y="78815"/>
                        </a:lnTo>
                        <a:lnTo>
                          <a:pt x="858663" y="76644"/>
                        </a:lnTo>
                        <a:lnTo>
                          <a:pt x="864342" y="69133"/>
                        </a:lnTo>
                        <a:lnTo>
                          <a:pt x="1197512" y="133611"/>
                        </a:lnTo>
                        <a:lnTo>
                          <a:pt x="1198778" y="142728"/>
                        </a:lnTo>
                        <a:cubicBezTo>
                          <a:pt x="1210279" y="162328"/>
                          <a:pt x="1235492" y="168894"/>
                          <a:pt x="1255092" y="157393"/>
                        </a:cubicBezTo>
                        <a:cubicBezTo>
                          <a:pt x="1274692" y="145892"/>
                          <a:pt x="1281257" y="120679"/>
                          <a:pt x="1269757" y="101079"/>
                        </a:cubicBezTo>
                        <a:cubicBezTo>
                          <a:pt x="1258256" y="81479"/>
                          <a:pt x="1233043" y="74913"/>
                          <a:pt x="1213443" y="86414"/>
                        </a:cubicBezTo>
                        <a:lnTo>
                          <a:pt x="1204850" y="97777"/>
                        </a:lnTo>
                        <a:lnTo>
                          <a:pt x="875223" y="33984"/>
                        </a:lnTo>
                        <a:lnTo>
                          <a:pt x="873328" y="20330"/>
                        </a:lnTo>
                        <a:cubicBezTo>
                          <a:pt x="861827" y="730"/>
                          <a:pt x="836614" y="-5836"/>
                          <a:pt x="817014" y="5665"/>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33D172DD-F748-46FB-BDCD-34E1C5EA987B}"/>
                      </a:ext>
                    </a:extLst>
                  </p:cNvPr>
                  <p:cNvSpPr/>
                  <p:nvPr/>
                </p:nvSpPr>
                <p:spPr bwMode="auto">
                  <a:xfrm rot="1020000" flipH="1">
                    <a:off x="7486908" y="4202342"/>
                    <a:ext cx="1227571" cy="525397"/>
                  </a:xfrm>
                  <a:custGeom>
                    <a:avLst/>
                    <a:gdLst>
                      <a:gd name="connsiteX0" fmla="*/ 936537 w 1227571"/>
                      <a:gd name="connsiteY0" fmla="*/ 271875 h 525397"/>
                      <a:gd name="connsiteX1" fmla="*/ 905188 w 1227571"/>
                      <a:gd name="connsiteY1" fmla="*/ 274894 h 525397"/>
                      <a:gd name="connsiteX2" fmla="*/ 895950 w 1227571"/>
                      <a:gd name="connsiteY2" fmla="*/ 286101 h 525397"/>
                      <a:gd name="connsiteX3" fmla="*/ 636048 w 1227571"/>
                      <a:gd name="connsiteY3" fmla="*/ 286101 h 525397"/>
                      <a:gd name="connsiteX4" fmla="*/ 635993 w 1227571"/>
                      <a:gd name="connsiteY4" fmla="*/ 285534 h 525397"/>
                      <a:gd name="connsiteX5" fmla="*/ 611692 w 1227571"/>
                      <a:gd name="connsiteY5" fmla="*/ 265501 h 525397"/>
                      <a:gd name="connsiteX6" fmla="*/ 580344 w 1227571"/>
                      <a:gd name="connsiteY6" fmla="*/ 268520 h 525397"/>
                      <a:gd name="connsiteX7" fmla="*/ 568474 w 1227571"/>
                      <a:gd name="connsiteY7" fmla="*/ 282919 h 525397"/>
                      <a:gd name="connsiteX8" fmla="*/ 315735 w 1227571"/>
                      <a:gd name="connsiteY8" fmla="*/ 275154 h 525397"/>
                      <a:gd name="connsiteX9" fmla="*/ 294939 w 1227571"/>
                      <a:gd name="connsiteY9" fmla="*/ 258011 h 525397"/>
                      <a:gd name="connsiteX10" fmla="*/ 274484 w 1227571"/>
                      <a:gd name="connsiteY10" fmla="*/ 259981 h 525397"/>
                      <a:gd name="connsiteX11" fmla="*/ 80059 w 1227571"/>
                      <a:gd name="connsiteY11" fmla="*/ 48520 h 525397"/>
                      <a:gd name="connsiteX12" fmla="*/ 77489 w 1227571"/>
                      <a:gd name="connsiteY12" fmla="*/ 21841 h 525397"/>
                      <a:gd name="connsiteX13" fmla="*/ 53188 w 1227571"/>
                      <a:gd name="connsiteY13" fmla="*/ 1808 h 525397"/>
                      <a:gd name="connsiteX14" fmla="*/ 1808 w 1227571"/>
                      <a:gd name="connsiteY14" fmla="*/ 29128 h 525397"/>
                      <a:gd name="connsiteX15" fmla="*/ 29127 w 1227571"/>
                      <a:gd name="connsiteY15" fmla="*/ 80509 h 525397"/>
                      <a:gd name="connsiteX16" fmla="*/ 57290 w 1227571"/>
                      <a:gd name="connsiteY16" fmla="*/ 77796 h 525397"/>
                      <a:gd name="connsiteX17" fmla="*/ 245708 w 1227571"/>
                      <a:gd name="connsiteY17" fmla="*/ 282725 h 525397"/>
                      <a:gd name="connsiteX18" fmla="*/ 243559 w 1227571"/>
                      <a:gd name="connsiteY18" fmla="*/ 285331 h 525397"/>
                      <a:gd name="connsiteX19" fmla="*/ 270878 w 1227571"/>
                      <a:gd name="connsiteY19" fmla="*/ 336712 h 525397"/>
                      <a:gd name="connsiteX20" fmla="*/ 302227 w 1227571"/>
                      <a:gd name="connsiteY20" fmla="*/ 333693 h 525397"/>
                      <a:gd name="connsiteX21" fmla="*/ 320204 w 1227571"/>
                      <a:gd name="connsiteY21" fmla="*/ 311885 h 525397"/>
                      <a:gd name="connsiteX22" fmla="*/ 562865 w 1227571"/>
                      <a:gd name="connsiteY22" fmla="*/ 319340 h 525397"/>
                      <a:gd name="connsiteX23" fmla="*/ 563330 w 1227571"/>
                      <a:gd name="connsiteY23" fmla="*/ 324169 h 525397"/>
                      <a:gd name="connsiteX24" fmla="*/ 587631 w 1227571"/>
                      <a:gd name="connsiteY24" fmla="*/ 344201 h 525397"/>
                      <a:gd name="connsiteX25" fmla="*/ 618979 w 1227571"/>
                      <a:gd name="connsiteY25" fmla="*/ 341183 h 525397"/>
                      <a:gd name="connsiteX26" fmla="*/ 634234 w 1227571"/>
                      <a:gd name="connsiteY26" fmla="*/ 322677 h 525397"/>
                      <a:gd name="connsiteX27" fmla="*/ 887417 w 1227571"/>
                      <a:gd name="connsiteY27" fmla="*/ 322677 h 525397"/>
                      <a:gd name="connsiteX28" fmla="*/ 888175 w 1227571"/>
                      <a:gd name="connsiteY28" fmla="*/ 330543 h 525397"/>
                      <a:gd name="connsiteX29" fmla="*/ 912476 w 1227571"/>
                      <a:gd name="connsiteY29" fmla="*/ 350575 h 525397"/>
                      <a:gd name="connsiteX30" fmla="*/ 943824 w 1227571"/>
                      <a:gd name="connsiteY30" fmla="*/ 347557 h 525397"/>
                      <a:gd name="connsiteX31" fmla="*/ 946404 w 1227571"/>
                      <a:gd name="connsiteY31" fmla="*/ 344427 h 525397"/>
                      <a:gd name="connsiteX32" fmla="*/ 949532 w 1227571"/>
                      <a:gd name="connsiteY32" fmla="*/ 348979 h 525397"/>
                      <a:gd name="connsiteX33" fmla="*/ 1147581 w 1227571"/>
                      <a:gd name="connsiteY33" fmla="*/ 477593 h 525397"/>
                      <a:gd name="connsiteX34" fmla="*/ 1150081 w 1227571"/>
                      <a:gd name="connsiteY34" fmla="*/ 503557 h 525397"/>
                      <a:gd name="connsiteX35" fmla="*/ 1174382 w 1227571"/>
                      <a:gd name="connsiteY35" fmla="*/ 523589 h 525397"/>
                      <a:gd name="connsiteX36" fmla="*/ 1225763 w 1227571"/>
                      <a:gd name="connsiteY36" fmla="*/ 496270 h 525397"/>
                      <a:gd name="connsiteX37" fmla="*/ 1198443 w 1227571"/>
                      <a:gd name="connsiteY37" fmla="*/ 444889 h 525397"/>
                      <a:gd name="connsiteX38" fmla="*/ 1168776 w 1227571"/>
                      <a:gd name="connsiteY38" fmla="*/ 447746 h 525397"/>
                      <a:gd name="connsiteX39" fmla="*/ 969453 w 1227571"/>
                      <a:gd name="connsiteY39" fmla="*/ 318304 h 525397"/>
                      <a:gd name="connsiteX40" fmla="*/ 963269 w 1227571"/>
                      <a:gd name="connsiteY40" fmla="*/ 317158 h 525397"/>
                      <a:gd name="connsiteX41" fmla="*/ 960838 w 1227571"/>
                      <a:gd name="connsiteY41" fmla="*/ 291907 h 525397"/>
                      <a:gd name="connsiteX42" fmla="*/ 936537 w 1227571"/>
                      <a:gd name="connsiteY42" fmla="*/ 271875 h 5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27571" h="525397">
                        <a:moveTo>
                          <a:pt x="936537" y="271875"/>
                        </a:moveTo>
                        <a:cubicBezTo>
                          <a:pt x="925671" y="268553"/>
                          <a:pt x="914487" y="269950"/>
                          <a:pt x="905188" y="274894"/>
                        </a:cubicBezTo>
                        <a:lnTo>
                          <a:pt x="895950" y="286101"/>
                        </a:lnTo>
                        <a:lnTo>
                          <a:pt x="636048" y="286101"/>
                        </a:lnTo>
                        <a:lnTo>
                          <a:pt x="635993" y="285534"/>
                        </a:lnTo>
                        <a:cubicBezTo>
                          <a:pt x="631049" y="276236"/>
                          <a:pt x="622558" y="268823"/>
                          <a:pt x="611692" y="265501"/>
                        </a:cubicBezTo>
                        <a:cubicBezTo>
                          <a:pt x="600826" y="262179"/>
                          <a:pt x="589642" y="263576"/>
                          <a:pt x="580344" y="268520"/>
                        </a:cubicBezTo>
                        <a:lnTo>
                          <a:pt x="568474" y="282919"/>
                        </a:lnTo>
                        <a:lnTo>
                          <a:pt x="315735" y="275154"/>
                        </a:lnTo>
                        <a:lnTo>
                          <a:pt x="294939" y="258011"/>
                        </a:lnTo>
                        <a:lnTo>
                          <a:pt x="274484" y="259981"/>
                        </a:lnTo>
                        <a:lnTo>
                          <a:pt x="80059" y="48520"/>
                        </a:lnTo>
                        <a:lnTo>
                          <a:pt x="77489" y="21841"/>
                        </a:lnTo>
                        <a:cubicBezTo>
                          <a:pt x="72546" y="12543"/>
                          <a:pt x="64055" y="5131"/>
                          <a:pt x="53188" y="1808"/>
                        </a:cubicBezTo>
                        <a:cubicBezTo>
                          <a:pt x="31456" y="-4836"/>
                          <a:pt x="8452" y="7396"/>
                          <a:pt x="1808" y="29128"/>
                        </a:cubicBezTo>
                        <a:cubicBezTo>
                          <a:pt x="-4836" y="50860"/>
                          <a:pt x="7395" y="73864"/>
                          <a:pt x="29127" y="80509"/>
                        </a:cubicBezTo>
                        <a:lnTo>
                          <a:pt x="57290" y="77796"/>
                        </a:lnTo>
                        <a:lnTo>
                          <a:pt x="245708" y="282725"/>
                        </a:lnTo>
                        <a:lnTo>
                          <a:pt x="243559" y="285331"/>
                        </a:lnTo>
                        <a:cubicBezTo>
                          <a:pt x="236915" y="307063"/>
                          <a:pt x="249146" y="330067"/>
                          <a:pt x="270878" y="336712"/>
                        </a:cubicBezTo>
                        <a:cubicBezTo>
                          <a:pt x="281744" y="340033"/>
                          <a:pt x="292928" y="338637"/>
                          <a:pt x="302227" y="333693"/>
                        </a:cubicBezTo>
                        <a:lnTo>
                          <a:pt x="320204" y="311885"/>
                        </a:lnTo>
                        <a:lnTo>
                          <a:pt x="562865" y="319340"/>
                        </a:lnTo>
                        <a:lnTo>
                          <a:pt x="563330" y="324169"/>
                        </a:lnTo>
                        <a:cubicBezTo>
                          <a:pt x="568274" y="333467"/>
                          <a:pt x="576765" y="340879"/>
                          <a:pt x="587631" y="344201"/>
                        </a:cubicBezTo>
                        <a:cubicBezTo>
                          <a:pt x="598497" y="347523"/>
                          <a:pt x="609681" y="346126"/>
                          <a:pt x="618979" y="341183"/>
                        </a:cubicBezTo>
                        <a:lnTo>
                          <a:pt x="634234" y="322677"/>
                        </a:lnTo>
                        <a:lnTo>
                          <a:pt x="887417" y="322677"/>
                        </a:lnTo>
                        <a:lnTo>
                          <a:pt x="888175" y="330543"/>
                        </a:lnTo>
                        <a:cubicBezTo>
                          <a:pt x="893119" y="339841"/>
                          <a:pt x="901610" y="347253"/>
                          <a:pt x="912476" y="350575"/>
                        </a:cubicBezTo>
                        <a:cubicBezTo>
                          <a:pt x="923342" y="353897"/>
                          <a:pt x="934526" y="352501"/>
                          <a:pt x="943824" y="347557"/>
                        </a:cubicBezTo>
                        <a:lnTo>
                          <a:pt x="946404" y="344427"/>
                        </a:lnTo>
                        <a:lnTo>
                          <a:pt x="949532" y="348979"/>
                        </a:lnTo>
                        <a:lnTo>
                          <a:pt x="1147581" y="477593"/>
                        </a:lnTo>
                        <a:lnTo>
                          <a:pt x="1150081" y="503557"/>
                        </a:lnTo>
                        <a:cubicBezTo>
                          <a:pt x="1155026" y="512855"/>
                          <a:pt x="1163516" y="520267"/>
                          <a:pt x="1174382" y="523589"/>
                        </a:cubicBezTo>
                        <a:cubicBezTo>
                          <a:pt x="1196114" y="530233"/>
                          <a:pt x="1219119" y="518002"/>
                          <a:pt x="1225763" y="496270"/>
                        </a:cubicBezTo>
                        <a:cubicBezTo>
                          <a:pt x="1232407" y="474538"/>
                          <a:pt x="1220175" y="451533"/>
                          <a:pt x="1198443" y="444889"/>
                        </a:cubicBezTo>
                        <a:lnTo>
                          <a:pt x="1168776" y="447746"/>
                        </a:lnTo>
                        <a:lnTo>
                          <a:pt x="969453" y="318304"/>
                        </a:lnTo>
                        <a:lnTo>
                          <a:pt x="963269" y="317158"/>
                        </a:lnTo>
                        <a:lnTo>
                          <a:pt x="960838" y="291907"/>
                        </a:lnTo>
                        <a:cubicBezTo>
                          <a:pt x="955894" y="282610"/>
                          <a:pt x="947403" y="275197"/>
                          <a:pt x="936537" y="271875"/>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Freeform: Shape 119">
                    <a:extLst>
                      <a:ext uri="{FF2B5EF4-FFF2-40B4-BE49-F238E27FC236}">
                        <a16:creationId xmlns:a16="http://schemas.microsoft.com/office/drawing/2014/main" id="{838AEC18-C209-4A55-8603-39265341B1C7}"/>
                      </a:ext>
                    </a:extLst>
                  </p:cNvPr>
                  <p:cNvSpPr/>
                  <p:nvPr/>
                </p:nvSpPr>
                <p:spPr bwMode="auto">
                  <a:xfrm rot="900000">
                    <a:off x="7468023" y="4732319"/>
                    <a:ext cx="1265340" cy="399305"/>
                  </a:xfrm>
                  <a:custGeom>
                    <a:avLst/>
                    <a:gdLst>
                      <a:gd name="connsiteX0" fmla="*/ 30508 w 1265340"/>
                      <a:gd name="connsiteY0" fmla="*/ 318402 h 399305"/>
                      <a:gd name="connsiteX1" fmla="*/ 61732 w 1265340"/>
                      <a:gd name="connsiteY1" fmla="*/ 322513 h 399305"/>
                      <a:gd name="connsiteX2" fmla="*/ 73340 w 1265340"/>
                      <a:gd name="connsiteY2" fmla="*/ 337641 h 399305"/>
                      <a:gd name="connsiteX3" fmla="*/ 316655 w 1265340"/>
                      <a:gd name="connsiteY3" fmla="*/ 337641 h 399305"/>
                      <a:gd name="connsiteX4" fmla="*/ 316837 w 1265340"/>
                      <a:gd name="connsiteY4" fmla="*/ 336258 h 399305"/>
                      <a:gd name="connsiteX5" fmla="*/ 341822 w 1265340"/>
                      <a:gd name="connsiteY5" fmla="*/ 317086 h 399305"/>
                      <a:gd name="connsiteX6" fmla="*/ 373046 w 1265340"/>
                      <a:gd name="connsiteY6" fmla="*/ 321197 h 399305"/>
                      <a:gd name="connsiteX7" fmla="*/ 376924 w 1265340"/>
                      <a:gd name="connsiteY7" fmla="*/ 326252 h 399305"/>
                      <a:gd name="connsiteX8" fmla="*/ 382406 w 1265340"/>
                      <a:gd name="connsiteY8" fmla="*/ 318903 h 399305"/>
                      <a:gd name="connsiteX9" fmla="*/ 586656 w 1265340"/>
                      <a:gd name="connsiteY9" fmla="*/ 197230 h 399305"/>
                      <a:gd name="connsiteX10" fmla="*/ 595925 w 1265340"/>
                      <a:gd name="connsiteY10" fmla="*/ 195882 h 399305"/>
                      <a:gd name="connsiteX11" fmla="*/ 598177 w 1265340"/>
                      <a:gd name="connsiteY11" fmla="*/ 178773 h 399305"/>
                      <a:gd name="connsiteX12" fmla="*/ 623162 w 1265340"/>
                      <a:gd name="connsiteY12" fmla="*/ 159601 h 399305"/>
                      <a:gd name="connsiteX13" fmla="*/ 654386 w 1265340"/>
                      <a:gd name="connsiteY13" fmla="*/ 163711 h 399305"/>
                      <a:gd name="connsiteX14" fmla="*/ 658074 w 1265340"/>
                      <a:gd name="connsiteY14" fmla="*/ 168519 h 399305"/>
                      <a:gd name="connsiteX15" fmla="*/ 661728 w 1265340"/>
                      <a:gd name="connsiteY15" fmla="*/ 165815 h 399305"/>
                      <a:gd name="connsiteX16" fmla="*/ 891743 w 1265340"/>
                      <a:gd name="connsiteY16" fmla="*/ 108466 h 399305"/>
                      <a:gd name="connsiteX17" fmla="*/ 892883 w 1265340"/>
                      <a:gd name="connsiteY17" fmla="*/ 99806 h 399305"/>
                      <a:gd name="connsiteX18" fmla="*/ 917868 w 1265340"/>
                      <a:gd name="connsiteY18" fmla="*/ 80635 h 399305"/>
                      <a:gd name="connsiteX19" fmla="*/ 949092 w 1265340"/>
                      <a:gd name="connsiteY19" fmla="*/ 84745 h 399305"/>
                      <a:gd name="connsiteX20" fmla="*/ 955403 w 1265340"/>
                      <a:gd name="connsiteY20" fmla="*/ 92969 h 399305"/>
                      <a:gd name="connsiteX21" fmla="*/ 1187194 w 1265340"/>
                      <a:gd name="connsiteY21" fmla="*/ 30861 h 399305"/>
                      <a:gd name="connsiteX22" fmla="*/ 1188547 w 1265340"/>
                      <a:gd name="connsiteY22" fmla="*/ 20583 h 399305"/>
                      <a:gd name="connsiteX23" fmla="*/ 1213532 w 1265340"/>
                      <a:gd name="connsiteY23" fmla="*/ 1412 h 399305"/>
                      <a:gd name="connsiteX24" fmla="*/ 1263928 w 1265340"/>
                      <a:gd name="connsiteY24" fmla="*/ 30508 h 399305"/>
                      <a:gd name="connsiteX25" fmla="*/ 1234832 w 1265340"/>
                      <a:gd name="connsiteY25" fmla="*/ 80903 h 399305"/>
                      <a:gd name="connsiteX26" fmla="*/ 1203608 w 1265340"/>
                      <a:gd name="connsiteY26" fmla="*/ 76793 h 399305"/>
                      <a:gd name="connsiteX27" fmla="*/ 1195675 w 1265340"/>
                      <a:gd name="connsiteY27" fmla="*/ 66455 h 399305"/>
                      <a:gd name="connsiteX28" fmla="*/ 965854 w 1265340"/>
                      <a:gd name="connsiteY28" fmla="*/ 128035 h 399305"/>
                      <a:gd name="connsiteX29" fmla="*/ 964153 w 1265340"/>
                      <a:gd name="connsiteY29" fmla="*/ 140954 h 399305"/>
                      <a:gd name="connsiteX30" fmla="*/ 939168 w 1265340"/>
                      <a:gd name="connsiteY30" fmla="*/ 160126 h 399305"/>
                      <a:gd name="connsiteX31" fmla="*/ 907944 w 1265340"/>
                      <a:gd name="connsiteY31" fmla="*/ 156016 h 399305"/>
                      <a:gd name="connsiteX32" fmla="*/ 898996 w 1265340"/>
                      <a:gd name="connsiteY32" fmla="*/ 144354 h 399305"/>
                      <a:gd name="connsiteX33" fmla="*/ 671943 w 1265340"/>
                      <a:gd name="connsiteY33" fmla="*/ 200964 h 399305"/>
                      <a:gd name="connsiteX34" fmla="*/ 669447 w 1265340"/>
                      <a:gd name="connsiteY34" fmla="*/ 219921 h 399305"/>
                      <a:gd name="connsiteX35" fmla="*/ 644462 w 1265340"/>
                      <a:gd name="connsiteY35" fmla="*/ 239093 h 399305"/>
                      <a:gd name="connsiteX36" fmla="*/ 613238 w 1265340"/>
                      <a:gd name="connsiteY36" fmla="*/ 234982 h 399305"/>
                      <a:gd name="connsiteX37" fmla="*/ 606858 w 1265340"/>
                      <a:gd name="connsiteY37" fmla="*/ 226666 h 399305"/>
                      <a:gd name="connsiteX38" fmla="*/ 605375 w 1265340"/>
                      <a:gd name="connsiteY38" fmla="*/ 228654 h 399305"/>
                      <a:gd name="connsiteX39" fmla="*/ 401125 w 1265340"/>
                      <a:gd name="connsiteY39" fmla="*/ 350326 h 399305"/>
                      <a:gd name="connsiteX40" fmla="*/ 391487 w 1265340"/>
                      <a:gd name="connsiteY40" fmla="*/ 351729 h 399305"/>
                      <a:gd name="connsiteX41" fmla="*/ 388107 w 1265340"/>
                      <a:gd name="connsiteY41" fmla="*/ 377406 h 399305"/>
                      <a:gd name="connsiteX42" fmla="*/ 363122 w 1265340"/>
                      <a:gd name="connsiteY42" fmla="*/ 396578 h 399305"/>
                      <a:gd name="connsiteX43" fmla="*/ 331898 w 1265340"/>
                      <a:gd name="connsiteY43" fmla="*/ 392467 h 399305"/>
                      <a:gd name="connsiteX44" fmla="*/ 317894 w 1265340"/>
                      <a:gd name="connsiteY44" fmla="*/ 374217 h 399305"/>
                      <a:gd name="connsiteX45" fmla="*/ 77386 w 1265340"/>
                      <a:gd name="connsiteY45" fmla="*/ 374217 h 399305"/>
                      <a:gd name="connsiteX46" fmla="*/ 76793 w 1265340"/>
                      <a:gd name="connsiteY46" fmla="*/ 378722 h 399305"/>
                      <a:gd name="connsiteX47" fmla="*/ 51808 w 1265340"/>
                      <a:gd name="connsiteY47" fmla="*/ 397894 h 399305"/>
                      <a:gd name="connsiteX48" fmla="*/ 1412 w 1265340"/>
                      <a:gd name="connsiteY48" fmla="*/ 368798 h 399305"/>
                      <a:gd name="connsiteX49" fmla="*/ 30508 w 1265340"/>
                      <a:gd name="connsiteY49" fmla="*/ 318402 h 39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65340" h="399305">
                        <a:moveTo>
                          <a:pt x="30508" y="318402"/>
                        </a:moveTo>
                        <a:cubicBezTo>
                          <a:pt x="41483" y="315461"/>
                          <a:pt x="52612" y="317248"/>
                          <a:pt x="61732" y="322513"/>
                        </a:cubicBezTo>
                        <a:lnTo>
                          <a:pt x="73340" y="337641"/>
                        </a:lnTo>
                        <a:lnTo>
                          <a:pt x="316655" y="337641"/>
                        </a:lnTo>
                        <a:lnTo>
                          <a:pt x="316837" y="336258"/>
                        </a:lnTo>
                        <a:cubicBezTo>
                          <a:pt x="322102" y="327138"/>
                          <a:pt x="330847" y="320027"/>
                          <a:pt x="341822" y="317086"/>
                        </a:cubicBezTo>
                        <a:cubicBezTo>
                          <a:pt x="352797" y="314145"/>
                          <a:pt x="363926" y="315932"/>
                          <a:pt x="373046" y="321197"/>
                        </a:cubicBezTo>
                        <a:lnTo>
                          <a:pt x="376924" y="326252"/>
                        </a:lnTo>
                        <a:lnTo>
                          <a:pt x="382406" y="318903"/>
                        </a:lnTo>
                        <a:lnTo>
                          <a:pt x="586656" y="197230"/>
                        </a:lnTo>
                        <a:lnTo>
                          <a:pt x="595925" y="195882"/>
                        </a:lnTo>
                        <a:lnTo>
                          <a:pt x="598177" y="178773"/>
                        </a:lnTo>
                        <a:cubicBezTo>
                          <a:pt x="603443" y="169653"/>
                          <a:pt x="612187" y="162542"/>
                          <a:pt x="623162" y="159601"/>
                        </a:cubicBezTo>
                        <a:cubicBezTo>
                          <a:pt x="634138" y="156660"/>
                          <a:pt x="645266" y="158446"/>
                          <a:pt x="654386" y="163711"/>
                        </a:cubicBezTo>
                        <a:lnTo>
                          <a:pt x="658074" y="168519"/>
                        </a:lnTo>
                        <a:lnTo>
                          <a:pt x="661728" y="165815"/>
                        </a:lnTo>
                        <a:lnTo>
                          <a:pt x="891743" y="108466"/>
                        </a:lnTo>
                        <a:lnTo>
                          <a:pt x="892883" y="99806"/>
                        </a:lnTo>
                        <a:cubicBezTo>
                          <a:pt x="898148" y="90687"/>
                          <a:pt x="906893" y="83575"/>
                          <a:pt x="917868" y="80635"/>
                        </a:cubicBezTo>
                        <a:cubicBezTo>
                          <a:pt x="928843" y="77694"/>
                          <a:pt x="939972" y="79480"/>
                          <a:pt x="949092" y="84745"/>
                        </a:cubicBezTo>
                        <a:lnTo>
                          <a:pt x="955403" y="92969"/>
                        </a:lnTo>
                        <a:lnTo>
                          <a:pt x="1187194" y="30861"/>
                        </a:lnTo>
                        <a:lnTo>
                          <a:pt x="1188547" y="20583"/>
                        </a:lnTo>
                        <a:cubicBezTo>
                          <a:pt x="1193812" y="11464"/>
                          <a:pt x="1202556" y="4353"/>
                          <a:pt x="1213532" y="1412"/>
                        </a:cubicBezTo>
                        <a:cubicBezTo>
                          <a:pt x="1235483" y="-4470"/>
                          <a:pt x="1258046" y="8557"/>
                          <a:pt x="1263928" y="30508"/>
                        </a:cubicBezTo>
                        <a:cubicBezTo>
                          <a:pt x="1269810" y="52458"/>
                          <a:pt x="1256783" y="75022"/>
                          <a:pt x="1234832" y="80903"/>
                        </a:cubicBezTo>
                        <a:cubicBezTo>
                          <a:pt x="1223856" y="83844"/>
                          <a:pt x="1212728" y="82058"/>
                          <a:pt x="1203608" y="76793"/>
                        </a:cubicBezTo>
                        <a:lnTo>
                          <a:pt x="1195675" y="66455"/>
                        </a:lnTo>
                        <a:lnTo>
                          <a:pt x="965854" y="128035"/>
                        </a:lnTo>
                        <a:lnTo>
                          <a:pt x="964153" y="140954"/>
                        </a:lnTo>
                        <a:cubicBezTo>
                          <a:pt x="958887" y="150075"/>
                          <a:pt x="950143" y="157186"/>
                          <a:pt x="939168" y="160126"/>
                        </a:cubicBezTo>
                        <a:cubicBezTo>
                          <a:pt x="928193" y="163067"/>
                          <a:pt x="917064" y="161281"/>
                          <a:pt x="907944" y="156016"/>
                        </a:cubicBezTo>
                        <a:lnTo>
                          <a:pt x="898996" y="144354"/>
                        </a:lnTo>
                        <a:lnTo>
                          <a:pt x="671943" y="200964"/>
                        </a:lnTo>
                        <a:lnTo>
                          <a:pt x="669447" y="219921"/>
                        </a:lnTo>
                        <a:cubicBezTo>
                          <a:pt x="664182" y="229041"/>
                          <a:pt x="655437" y="236152"/>
                          <a:pt x="644462" y="239093"/>
                        </a:cubicBezTo>
                        <a:cubicBezTo>
                          <a:pt x="633487" y="242033"/>
                          <a:pt x="622358" y="240247"/>
                          <a:pt x="613238" y="234982"/>
                        </a:cubicBezTo>
                        <a:lnTo>
                          <a:pt x="606858" y="226666"/>
                        </a:lnTo>
                        <a:lnTo>
                          <a:pt x="605375" y="228654"/>
                        </a:lnTo>
                        <a:lnTo>
                          <a:pt x="401125" y="350326"/>
                        </a:lnTo>
                        <a:lnTo>
                          <a:pt x="391487" y="351729"/>
                        </a:lnTo>
                        <a:lnTo>
                          <a:pt x="388107" y="377406"/>
                        </a:lnTo>
                        <a:cubicBezTo>
                          <a:pt x="382841" y="386526"/>
                          <a:pt x="374097" y="393637"/>
                          <a:pt x="363122" y="396578"/>
                        </a:cubicBezTo>
                        <a:cubicBezTo>
                          <a:pt x="352146" y="399519"/>
                          <a:pt x="341018" y="397732"/>
                          <a:pt x="331898" y="392467"/>
                        </a:cubicBezTo>
                        <a:lnTo>
                          <a:pt x="317894" y="374217"/>
                        </a:lnTo>
                        <a:lnTo>
                          <a:pt x="77386" y="374217"/>
                        </a:lnTo>
                        <a:lnTo>
                          <a:pt x="76793" y="378722"/>
                        </a:lnTo>
                        <a:cubicBezTo>
                          <a:pt x="71527" y="387842"/>
                          <a:pt x="62783" y="394953"/>
                          <a:pt x="51808" y="397894"/>
                        </a:cubicBezTo>
                        <a:cubicBezTo>
                          <a:pt x="29857" y="403775"/>
                          <a:pt x="7293" y="390748"/>
                          <a:pt x="1412" y="368798"/>
                        </a:cubicBezTo>
                        <a:cubicBezTo>
                          <a:pt x="-4470" y="346847"/>
                          <a:pt x="8557" y="324284"/>
                          <a:pt x="30508" y="318402"/>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113" name="Freeform: Shape 112">
                <a:extLst>
                  <a:ext uri="{FF2B5EF4-FFF2-40B4-BE49-F238E27FC236}">
                    <a16:creationId xmlns:a16="http://schemas.microsoft.com/office/drawing/2014/main" id="{E70FF6E7-BB95-452E-90B5-9EDFFB050737}"/>
                  </a:ext>
                </a:extLst>
              </p:cNvPr>
              <p:cNvSpPr/>
              <p:nvPr/>
            </p:nvSpPr>
            <p:spPr bwMode="auto">
              <a:xfrm>
                <a:off x="3437254" y="1704700"/>
                <a:ext cx="5678424" cy="3657600"/>
              </a:xfrm>
              <a:custGeom>
                <a:avLst/>
                <a:gdLst>
                  <a:gd name="connsiteX0" fmla="*/ 60314 w 5678424"/>
                  <a:gd name="connsiteY0" fmla="*/ 410596 h 3657600"/>
                  <a:gd name="connsiteX1" fmla="*/ 60314 w 5678424"/>
                  <a:gd name="connsiteY1" fmla="*/ 3597286 h 3657600"/>
                  <a:gd name="connsiteX2" fmla="*/ 5618110 w 5678424"/>
                  <a:gd name="connsiteY2" fmla="*/ 3597286 h 3657600"/>
                  <a:gd name="connsiteX3" fmla="*/ 5618110 w 5678424"/>
                  <a:gd name="connsiteY3" fmla="*/ 410596 h 3657600"/>
                  <a:gd name="connsiteX4" fmla="*/ 60314 w 5678424"/>
                  <a:gd name="connsiteY4" fmla="*/ 60314 h 3657600"/>
                  <a:gd name="connsiteX5" fmla="*/ 60314 w 5678424"/>
                  <a:gd name="connsiteY5" fmla="*/ 355732 h 3657600"/>
                  <a:gd name="connsiteX6" fmla="*/ 5618110 w 5678424"/>
                  <a:gd name="connsiteY6" fmla="*/ 355732 h 3657600"/>
                  <a:gd name="connsiteX7" fmla="*/ 5618110 w 5678424"/>
                  <a:gd name="connsiteY7" fmla="*/ 60314 h 3657600"/>
                  <a:gd name="connsiteX8" fmla="*/ 0 w 5678424"/>
                  <a:gd name="connsiteY8" fmla="*/ 0 h 3657600"/>
                  <a:gd name="connsiteX9" fmla="*/ 5678424 w 5678424"/>
                  <a:gd name="connsiteY9" fmla="*/ 0 h 3657600"/>
                  <a:gd name="connsiteX10" fmla="*/ 5678424 w 5678424"/>
                  <a:gd name="connsiteY10" fmla="*/ 3657600 h 3657600"/>
                  <a:gd name="connsiteX11" fmla="*/ 0 w 5678424"/>
                  <a:gd name="connsiteY11"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8424" h="3657600">
                    <a:moveTo>
                      <a:pt x="60314" y="410596"/>
                    </a:moveTo>
                    <a:lnTo>
                      <a:pt x="60314" y="3597286"/>
                    </a:lnTo>
                    <a:lnTo>
                      <a:pt x="5618110" y="3597286"/>
                    </a:lnTo>
                    <a:lnTo>
                      <a:pt x="5618110" y="410596"/>
                    </a:lnTo>
                    <a:close/>
                    <a:moveTo>
                      <a:pt x="60314" y="60314"/>
                    </a:moveTo>
                    <a:lnTo>
                      <a:pt x="60314" y="355732"/>
                    </a:lnTo>
                    <a:lnTo>
                      <a:pt x="5618110" y="355732"/>
                    </a:lnTo>
                    <a:lnTo>
                      <a:pt x="5618110" y="60314"/>
                    </a:lnTo>
                    <a:close/>
                    <a:moveTo>
                      <a:pt x="0" y="0"/>
                    </a:moveTo>
                    <a:lnTo>
                      <a:pt x="5678424" y="0"/>
                    </a:lnTo>
                    <a:lnTo>
                      <a:pt x="5678424" y="3657600"/>
                    </a:lnTo>
                    <a:lnTo>
                      <a:pt x="0" y="36576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7" name="Group 26">
            <a:extLst>
              <a:ext uri="{FF2B5EF4-FFF2-40B4-BE49-F238E27FC236}">
                <a16:creationId xmlns:a16="http://schemas.microsoft.com/office/drawing/2014/main" id="{2466A6D4-4B4A-4F41-BEC3-74B23D7F5CAC}"/>
              </a:ext>
            </a:extLst>
          </p:cNvPr>
          <p:cNvGrpSpPr/>
          <p:nvPr/>
        </p:nvGrpSpPr>
        <p:grpSpPr>
          <a:xfrm>
            <a:off x="4544238" y="2916966"/>
            <a:ext cx="4146448" cy="261190"/>
            <a:chOff x="4454676" y="2860031"/>
            <a:chExt cx="4065514" cy="256092"/>
          </a:xfrm>
        </p:grpSpPr>
        <p:grpSp>
          <p:nvGrpSpPr>
            <p:cNvPr id="335" name="Group 334">
              <a:extLst>
                <a:ext uri="{FF2B5EF4-FFF2-40B4-BE49-F238E27FC236}">
                  <a16:creationId xmlns:a16="http://schemas.microsoft.com/office/drawing/2014/main" id="{3BE421A9-8595-4B26-97BF-8D964346645A}"/>
                </a:ext>
              </a:extLst>
            </p:cNvPr>
            <p:cNvGrpSpPr/>
            <p:nvPr/>
          </p:nvGrpSpPr>
          <p:grpSpPr>
            <a:xfrm>
              <a:off x="4454676" y="2860031"/>
              <a:ext cx="668475" cy="256092"/>
              <a:chOff x="7147278" y="3439948"/>
              <a:chExt cx="299213" cy="114628"/>
            </a:xfrm>
          </p:grpSpPr>
          <p:sp>
            <p:nvSpPr>
              <p:cNvPr id="336" name="Rectangle 3">
                <a:extLst>
                  <a:ext uri="{FF2B5EF4-FFF2-40B4-BE49-F238E27FC236}">
                    <a16:creationId xmlns:a16="http://schemas.microsoft.com/office/drawing/2014/main" id="{98258D57-3654-4958-8795-29E7A68A104F}"/>
                  </a:ext>
                </a:extLst>
              </p:cNvPr>
              <p:cNvSpPr/>
              <p:nvPr/>
            </p:nvSpPr>
            <p:spPr bwMode="auto">
              <a:xfrm rot="2700000">
                <a:off x="7308123"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73" kern="0">
                  <a:solidFill>
                    <a:srgbClr val="505050"/>
                  </a:solidFill>
                  <a:latin typeface="Segoe UI Semilight"/>
                </a:endParaRPr>
              </a:p>
            </p:txBody>
          </p:sp>
          <p:cxnSp>
            <p:nvCxnSpPr>
              <p:cNvPr id="337" name="Straight Connector 336">
                <a:extLst>
                  <a:ext uri="{FF2B5EF4-FFF2-40B4-BE49-F238E27FC236}">
                    <a16:creationId xmlns:a16="http://schemas.microsoft.com/office/drawing/2014/main" id="{F6A9A3F3-52E9-4CFB-B8D6-A7609604901D}"/>
                  </a:ext>
                </a:extLst>
              </p:cNvPr>
              <p:cNvCxnSpPr>
                <a:cxnSpLocks/>
              </p:cNvCxnSpPr>
              <p:nvPr/>
            </p:nvCxnSpPr>
            <p:spPr>
              <a:xfrm flipH="1">
                <a:off x="7147278" y="3497262"/>
                <a:ext cx="299213" cy="0"/>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38" name="Group 337">
              <a:extLst>
                <a:ext uri="{FF2B5EF4-FFF2-40B4-BE49-F238E27FC236}">
                  <a16:creationId xmlns:a16="http://schemas.microsoft.com/office/drawing/2014/main" id="{4DC89510-3476-4FB8-9107-BB8798719AD8}"/>
                </a:ext>
              </a:extLst>
            </p:cNvPr>
            <p:cNvGrpSpPr/>
            <p:nvPr/>
          </p:nvGrpSpPr>
          <p:grpSpPr>
            <a:xfrm>
              <a:off x="7851715" y="2860031"/>
              <a:ext cx="668475" cy="256092"/>
              <a:chOff x="7147279" y="3439948"/>
              <a:chExt cx="299213" cy="114628"/>
            </a:xfrm>
          </p:grpSpPr>
          <p:sp>
            <p:nvSpPr>
              <p:cNvPr id="339" name="Rectangle 3">
                <a:extLst>
                  <a:ext uri="{FF2B5EF4-FFF2-40B4-BE49-F238E27FC236}">
                    <a16:creationId xmlns:a16="http://schemas.microsoft.com/office/drawing/2014/main" id="{B88F65BB-6259-4563-83A6-69FCE9AE02D5}"/>
                  </a:ext>
                </a:extLst>
              </p:cNvPr>
              <p:cNvSpPr/>
              <p:nvPr/>
            </p:nvSpPr>
            <p:spPr bwMode="auto">
              <a:xfrm rot="2700000">
                <a:off x="7308120"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73" kern="0">
                  <a:solidFill>
                    <a:srgbClr val="505050"/>
                  </a:solidFill>
                  <a:latin typeface="Segoe UI Semilight"/>
                </a:endParaRPr>
              </a:p>
            </p:txBody>
          </p:sp>
          <p:cxnSp>
            <p:nvCxnSpPr>
              <p:cNvPr id="340" name="Straight Connector 339">
                <a:extLst>
                  <a:ext uri="{FF2B5EF4-FFF2-40B4-BE49-F238E27FC236}">
                    <a16:creationId xmlns:a16="http://schemas.microsoft.com/office/drawing/2014/main" id="{DAB9AB2B-D2BF-4BCE-AD74-6E81EB4454B9}"/>
                  </a:ext>
                </a:extLst>
              </p:cNvPr>
              <p:cNvCxnSpPr>
                <a:cxnSpLocks/>
              </p:cNvCxnSpPr>
              <p:nvPr/>
            </p:nvCxnSpPr>
            <p:spPr>
              <a:xfrm flipH="1">
                <a:off x="7147279" y="3497262"/>
                <a:ext cx="299213" cy="0"/>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305" name="globe_2">
            <a:extLst>
              <a:ext uri="{FF2B5EF4-FFF2-40B4-BE49-F238E27FC236}">
                <a16:creationId xmlns:a16="http://schemas.microsoft.com/office/drawing/2014/main" id="{0CF2499D-AAB1-47FB-978B-1899C70CDB00}"/>
              </a:ext>
            </a:extLst>
          </p:cNvPr>
          <p:cNvSpPr>
            <a:spLocks noChangeAspect="1" noEditPoints="1"/>
          </p:cNvSpPr>
          <p:nvPr/>
        </p:nvSpPr>
        <p:spPr bwMode="auto">
          <a:xfrm>
            <a:off x="1278376" y="4927870"/>
            <a:ext cx="2358647" cy="235864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6" name="POI_ECAF">
            <a:extLst>
              <a:ext uri="{FF2B5EF4-FFF2-40B4-BE49-F238E27FC236}">
                <a16:creationId xmlns:a16="http://schemas.microsoft.com/office/drawing/2014/main" id="{A7B82682-4823-455F-84A3-AF6A74459E48}"/>
              </a:ext>
            </a:extLst>
          </p:cNvPr>
          <p:cNvSpPr>
            <a:spLocks noChangeAspect="1" noEditPoints="1"/>
          </p:cNvSpPr>
          <p:nvPr/>
        </p:nvSpPr>
        <p:spPr bwMode="auto">
          <a:xfrm>
            <a:off x="2353289" y="4597247"/>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4CAF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07" name="POI_ECAF">
            <a:extLst>
              <a:ext uri="{FF2B5EF4-FFF2-40B4-BE49-F238E27FC236}">
                <a16:creationId xmlns:a16="http://schemas.microsoft.com/office/drawing/2014/main" id="{513E44DE-5CC8-4748-B5A5-0671E50F98EF}"/>
              </a:ext>
            </a:extLst>
          </p:cNvPr>
          <p:cNvSpPr>
            <a:spLocks noChangeAspect="1" noEditPoints="1"/>
          </p:cNvSpPr>
          <p:nvPr/>
        </p:nvSpPr>
        <p:spPr bwMode="auto">
          <a:xfrm>
            <a:off x="1611756" y="5344890"/>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B599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5" name="POI_ECAF">
            <a:extLst>
              <a:ext uri="{FF2B5EF4-FFF2-40B4-BE49-F238E27FC236}">
                <a16:creationId xmlns:a16="http://schemas.microsoft.com/office/drawing/2014/main" id="{54FF2129-65A2-4EC2-A686-8B9D583DCC14}"/>
              </a:ext>
            </a:extLst>
          </p:cNvPr>
          <p:cNvSpPr>
            <a:spLocks noChangeAspect="1" noEditPoints="1"/>
          </p:cNvSpPr>
          <p:nvPr/>
        </p:nvSpPr>
        <p:spPr bwMode="auto">
          <a:xfrm>
            <a:off x="2767264" y="6096727"/>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ACB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6" name="POI_ECAF">
            <a:extLst>
              <a:ext uri="{FF2B5EF4-FFF2-40B4-BE49-F238E27FC236}">
                <a16:creationId xmlns:a16="http://schemas.microsoft.com/office/drawing/2014/main" id="{24CE6B5D-5160-4D35-A229-7A550E34FAB0}"/>
              </a:ext>
            </a:extLst>
          </p:cNvPr>
          <p:cNvSpPr>
            <a:spLocks noChangeAspect="1" noEditPoints="1"/>
          </p:cNvSpPr>
          <p:nvPr/>
        </p:nvSpPr>
        <p:spPr bwMode="auto">
          <a:xfrm>
            <a:off x="3106965" y="6111132"/>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7" name="POI_ECAF">
            <a:extLst>
              <a:ext uri="{FF2B5EF4-FFF2-40B4-BE49-F238E27FC236}">
                <a16:creationId xmlns:a16="http://schemas.microsoft.com/office/drawing/2014/main" id="{E980D662-DEF1-4518-B7BA-C41DA63003AC}"/>
              </a:ext>
            </a:extLst>
          </p:cNvPr>
          <p:cNvSpPr>
            <a:spLocks noChangeAspect="1" noEditPoints="1"/>
          </p:cNvSpPr>
          <p:nvPr/>
        </p:nvSpPr>
        <p:spPr bwMode="auto">
          <a:xfrm>
            <a:off x="1488279" y="5980361"/>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29A9E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8" name="POI_ECAF">
            <a:extLst>
              <a:ext uri="{FF2B5EF4-FFF2-40B4-BE49-F238E27FC236}">
                <a16:creationId xmlns:a16="http://schemas.microsoft.com/office/drawing/2014/main" id="{49587C61-C03D-468D-A688-D9654C55FED9}"/>
              </a:ext>
            </a:extLst>
          </p:cNvPr>
          <p:cNvSpPr>
            <a:spLocks noChangeAspect="1" noEditPoints="1"/>
          </p:cNvSpPr>
          <p:nvPr/>
        </p:nvSpPr>
        <p:spPr bwMode="auto">
          <a:xfrm>
            <a:off x="2515704" y="5844603"/>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B007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9" name="POI_ECAF">
            <a:extLst>
              <a:ext uri="{FF2B5EF4-FFF2-40B4-BE49-F238E27FC236}">
                <a16:creationId xmlns:a16="http://schemas.microsoft.com/office/drawing/2014/main" id="{F8B0A81B-1FF3-4084-A4A7-12FD2243E059}"/>
              </a:ext>
            </a:extLst>
          </p:cNvPr>
          <p:cNvSpPr>
            <a:spLocks noChangeAspect="1" noEditPoints="1"/>
          </p:cNvSpPr>
          <p:nvPr/>
        </p:nvSpPr>
        <p:spPr bwMode="auto">
          <a:xfrm>
            <a:off x="2190730" y="5246949"/>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F265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20" name="POI_ECAF">
            <a:extLst>
              <a:ext uri="{FF2B5EF4-FFF2-40B4-BE49-F238E27FC236}">
                <a16:creationId xmlns:a16="http://schemas.microsoft.com/office/drawing/2014/main" id="{5998977A-6027-4C02-9EC8-2DED706E71BF}"/>
              </a:ext>
            </a:extLst>
          </p:cNvPr>
          <p:cNvSpPr>
            <a:spLocks noChangeAspect="1" noEditPoints="1"/>
          </p:cNvSpPr>
          <p:nvPr/>
        </p:nvSpPr>
        <p:spPr bwMode="auto">
          <a:xfrm>
            <a:off x="3106965" y="4857835"/>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FF8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04521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05"/>
                                        </p:tgtEl>
                                        <p:attrNameLst>
                                          <p:attrName>style.visibility</p:attrName>
                                        </p:attrNameLst>
                                      </p:cBhvr>
                                      <p:to>
                                        <p:strVal val="visible"/>
                                      </p:to>
                                    </p:set>
                                    <p:anim calcmode="lin" valueType="num">
                                      <p:cBhvr additive="base">
                                        <p:cTn id="7" dur="500" fill="hold"/>
                                        <p:tgtEl>
                                          <p:spTgt spid="305"/>
                                        </p:tgtEl>
                                        <p:attrNameLst>
                                          <p:attrName>ppt_x</p:attrName>
                                        </p:attrNameLst>
                                      </p:cBhvr>
                                      <p:tavLst>
                                        <p:tav tm="0">
                                          <p:val>
                                            <p:strVal val="#ppt_x"/>
                                          </p:val>
                                        </p:tav>
                                        <p:tav tm="100000">
                                          <p:val>
                                            <p:strVal val="#ppt_x"/>
                                          </p:val>
                                        </p:tav>
                                      </p:tavLst>
                                    </p:anim>
                                    <p:anim calcmode="lin" valueType="num">
                                      <p:cBhvr additive="base">
                                        <p:cTn id="8" dur="500" fill="hold"/>
                                        <p:tgtEl>
                                          <p:spTgt spid="305"/>
                                        </p:tgtEl>
                                        <p:attrNameLst>
                                          <p:attrName>ppt_y</p:attrName>
                                        </p:attrNameLst>
                                      </p:cBhvr>
                                      <p:tavLst>
                                        <p:tav tm="0">
                                          <p:val>
                                            <p:strVal val="1+#ppt_h/2"/>
                                          </p:val>
                                        </p:tav>
                                        <p:tav tm="100000">
                                          <p:val>
                                            <p:strVal val="#ppt_y"/>
                                          </p:val>
                                        </p:tav>
                                      </p:tavLst>
                                    </p:anim>
                                  </p:childTnLst>
                                </p:cTn>
                              </p:par>
                              <p:par>
                                <p:cTn id="9" presetID="21" presetClass="entr" presetSubtype="1" fill="hold" grpId="0" nodeType="withEffect">
                                  <p:stCondLst>
                                    <p:cond delay="600"/>
                                  </p:stCondLst>
                                  <p:childTnLst>
                                    <p:set>
                                      <p:cBhvr>
                                        <p:cTn id="10" dur="1" fill="hold">
                                          <p:stCondLst>
                                            <p:cond delay="0"/>
                                          </p:stCondLst>
                                        </p:cTn>
                                        <p:tgtEl>
                                          <p:spTgt spid="325"/>
                                        </p:tgtEl>
                                        <p:attrNameLst>
                                          <p:attrName>style.visibility</p:attrName>
                                        </p:attrNameLst>
                                      </p:cBhvr>
                                      <p:to>
                                        <p:strVal val="visible"/>
                                      </p:to>
                                    </p:set>
                                    <p:animEffect transition="in" filter="wheel(1)">
                                      <p:cBhvr>
                                        <p:cTn id="11" dur="750"/>
                                        <p:tgtEl>
                                          <p:spTgt spid="325"/>
                                        </p:tgtEl>
                                      </p:cBhvr>
                                    </p:animEffect>
                                  </p:childTnLst>
                                </p:cTn>
                              </p:par>
                              <p:par>
                                <p:cTn id="12" presetID="10" presetClass="entr" presetSubtype="0" fill="hold" grpId="0" nodeType="withEffect">
                                  <p:stCondLst>
                                    <p:cond delay="400"/>
                                  </p:stCondLst>
                                  <p:childTnLst>
                                    <p:set>
                                      <p:cBhvr>
                                        <p:cTn id="13" dur="1" fill="hold">
                                          <p:stCondLst>
                                            <p:cond delay="0"/>
                                          </p:stCondLst>
                                        </p:cTn>
                                        <p:tgtEl>
                                          <p:spTgt spid="326"/>
                                        </p:tgtEl>
                                        <p:attrNameLst>
                                          <p:attrName>style.visibility</p:attrName>
                                        </p:attrNameLst>
                                      </p:cBhvr>
                                      <p:to>
                                        <p:strVal val="visible"/>
                                      </p:to>
                                    </p:set>
                                    <p:animEffect transition="in" filter="fade">
                                      <p:cBhvr>
                                        <p:cTn id="14" dur="400"/>
                                        <p:tgtEl>
                                          <p:spTgt spid="326"/>
                                        </p:tgtEl>
                                      </p:cBhvr>
                                    </p:animEffect>
                                  </p:childTnLst>
                                </p:cTn>
                              </p:par>
                              <p:par>
                                <p:cTn id="15" presetID="42" presetClass="path" presetSubtype="0" decel="100000" fill="hold" grpId="1" nodeType="withEffect">
                                  <p:stCondLst>
                                    <p:cond delay="100"/>
                                  </p:stCondLst>
                                  <p:childTnLst>
                                    <p:animMotion origin="layout" path="M -2.08333E-6 -3.7037E-7 L -2.08333E-6 0.0963 " pathEditMode="relative" rAng="0" ptsTypes="AA">
                                      <p:cBhvr>
                                        <p:cTn id="16" dur="700" spd="-100000" fill="hold"/>
                                        <p:tgtEl>
                                          <p:spTgt spid="326"/>
                                        </p:tgtEl>
                                        <p:attrNameLst>
                                          <p:attrName>ppt_x</p:attrName>
                                          <p:attrName>ppt_y</p:attrName>
                                        </p:attrNameLst>
                                      </p:cBhvr>
                                      <p:rCtr x="0" y="4815"/>
                                    </p:animMotion>
                                  </p:childTnLst>
                                </p:cTn>
                              </p:par>
                            </p:childTnLst>
                          </p:cTn>
                        </p:par>
                        <p:par>
                          <p:cTn id="17" fill="hold">
                            <p:stCondLst>
                              <p:cond delay="1350"/>
                            </p:stCondLst>
                            <p:childTnLst>
                              <p:par>
                                <p:cTn id="18" presetID="10" presetClass="entr" presetSubtype="0" fill="hold" grpId="0" nodeType="afterEffect">
                                  <p:stCondLst>
                                    <p:cond delay="0"/>
                                  </p:stCondLst>
                                  <p:childTnLst>
                                    <p:set>
                                      <p:cBhvr>
                                        <p:cTn id="19" dur="1" fill="hold">
                                          <p:stCondLst>
                                            <p:cond delay="0"/>
                                          </p:stCondLst>
                                        </p:cTn>
                                        <p:tgtEl>
                                          <p:spTgt spid="317"/>
                                        </p:tgtEl>
                                        <p:attrNameLst>
                                          <p:attrName>style.visibility</p:attrName>
                                        </p:attrNameLst>
                                      </p:cBhvr>
                                      <p:to>
                                        <p:strVal val="visible"/>
                                      </p:to>
                                    </p:set>
                                    <p:animEffect transition="in" filter="fade">
                                      <p:cBhvr>
                                        <p:cTn id="20" dur="220"/>
                                        <p:tgtEl>
                                          <p:spTgt spid="317"/>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220"/>
                                        <p:tgtEl>
                                          <p:spTgt spid="19"/>
                                        </p:tgtEl>
                                      </p:cBhvr>
                                    </p:animEffect>
                                  </p:childTnLst>
                                </p:cTn>
                              </p:par>
                              <p:par>
                                <p:cTn id="24" presetID="10" presetClass="entr" presetSubtype="0" fill="hold" grpId="0" nodeType="withEffect">
                                  <p:stCondLst>
                                    <p:cond delay="220"/>
                                  </p:stCondLst>
                                  <p:childTnLst>
                                    <p:set>
                                      <p:cBhvr>
                                        <p:cTn id="25" dur="1" fill="hold">
                                          <p:stCondLst>
                                            <p:cond delay="0"/>
                                          </p:stCondLst>
                                        </p:cTn>
                                        <p:tgtEl>
                                          <p:spTgt spid="307"/>
                                        </p:tgtEl>
                                        <p:attrNameLst>
                                          <p:attrName>style.visibility</p:attrName>
                                        </p:attrNameLst>
                                      </p:cBhvr>
                                      <p:to>
                                        <p:strVal val="visible"/>
                                      </p:to>
                                    </p:set>
                                    <p:animEffect transition="in" filter="fade">
                                      <p:cBhvr>
                                        <p:cTn id="26" dur="220"/>
                                        <p:tgtEl>
                                          <p:spTgt spid="307"/>
                                        </p:tgtEl>
                                      </p:cBhvr>
                                    </p:animEffect>
                                  </p:childTnLst>
                                </p:cTn>
                              </p:par>
                              <p:par>
                                <p:cTn id="27" presetID="10" presetClass="entr" presetSubtype="0" fill="hold" nodeType="withEffect">
                                  <p:stCondLst>
                                    <p:cond delay="22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220"/>
                                        <p:tgtEl>
                                          <p:spTgt spid="20"/>
                                        </p:tgtEl>
                                      </p:cBhvr>
                                    </p:animEffect>
                                  </p:childTnLst>
                                </p:cTn>
                              </p:par>
                              <p:par>
                                <p:cTn id="30" presetID="10" presetClass="entr" presetSubtype="0" fill="hold" grpId="0" nodeType="withEffect">
                                  <p:stCondLst>
                                    <p:cond delay="440"/>
                                  </p:stCondLst>
                                  <p:childTnLst>
                                    <p:set>
                                      <p:cBhvr>
                                        <p:cTn id="31" dur="1" fill="hold">
                                          <p:stCondLst>
                                            <p:cond delay="0"/>
                                          </p:stCondLst>
                                        </p:cTn>
                                        <p:tgtEl>
                                          <p:spTgt spid="319"/>
                                        </p:tgtEl>
                                        <p:attrNameLst>
                                          <p:attrName>style.visibility</p:attrName>
                                        </p:attrNameLst>
                                      </p:cBhvr>
                                      <p:to>
                                        <p:strVal val="visible"/>
                                      </p:to>
                                    </p:set>
                                    <p:animEffect transition="in" filter="fade">
                                      <p:cBhvr>
                                        <p:cTn id="32" dur="220"/>
                                        <p:tgtEl>
                                          <p:spTgt spid="319"/>
                                        </p:tgtEl>
                                      </p:cBhvr>
                                    </p:animEffect>
                                  </p:childTnLst>
                                </p:cTn>
                              </p:par>
                              <p:par>
                                <p:cTn id="33" presetID="10" presetClass="entr" presetSubtype="0" fill="hold" nodeType="withEffect">
                                  <p:stCondLst>
                                    <p:cond delay="44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220"/>
                                        <p:tgtEl>
                                          <p:spTgt spid="21"/>
                                        </p:tgtEl>
                                      </p:cBhvr>
                                    </p:animEffect>
                                  </p:childTnLst>
                                </p:cTn>
                              </p:par>
                              <p:par>
                                <p:cTn id="36" presetID="10" presetClass="entr" presetSubtype="0" fill="hold" grpId="0" nodeType="withEffect">
                                  <p:stCondLst>
                                    <p:cond delay="660"/>
                                  </p:stCondLst>
                                  <p:childTnLst>
                                    <p:set>
                                      <p:cBhvr>
                                        <p:cTn id="37" dur="1" fill="hold">
                                          <p:stCondLst>
                                            <p:cond delay="0"/>
                                          </p:stCondLst>
                                        </p:cTn>
                                        <p:tgtEl>
                                          <p:spTgt spid="306"/>
                                        </p:tgtEl>
                                        <p:attrNameLst>
                                          <p:attrName>style.visibility</p:attrName>
                                        </p:attrNameLst>
                                      </p:cBhvr>
                                      <p:to>
                                        <p:strVal val="visible"/>
                                      </p:to>
                                    </p:set>
                                    <p:animEffect transition="in" filter="fade">
                                      <p:cBhvr>
                                        <p:cTn id="38" dur="220"/>
                                        <p:tgtEl>
                                          <p:spTgt spid="306"/>
                                        </p:tgtEl>
                                      </p:cBhvr>
                                    </p:animEffect>
                                  </p:childTnLst>
                                </p:cTn>
                              </p:par>
                              <p:par>
                                <p:cTn id="39" presetID="10" presetClass="entr" presetSubtype="0" fill="hold" nodeType="withEffect">
                                  <p:stCondLst>
                                    <p:cond delay="66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220"/>
                                        <p:tgtEl>
                                          <p:spTgt spid="22"/>
                                        </p:tgtEl>
                                      </p:cBhvr>
                                    </p:animEffect>
                                  </p:childTnLst>
                                </p:cTn>
                              </p:par>
                              <p:par>
                                <p:cTn id="42" presetID="10" presetClass="entr" presetSubtype="0" fill="hold" grpId="0" nodeType="withEffect">
                                  <p:stCondLst>
                                    <p:cond delay="660"/>
                                  </p:stCondLst>
                                  <p:childTnLst>
                                    <p:set>
                                      <p:cBhvr>
                                        <p:cTn id="43" dur="1" fill="hold">
                                          <p:stCondLst>
                                            <p:cond delay="0"/>
                                          </p:stCondLst>
                                        </p:cTn>
                                        <p:tgtEl>
                                          <p:spTgt spid="370"/>
                                        </p:tgtEl>
                                        <p:attrNameLst>
                                          <p:attrName>style.visibility</p:attrName>
                                        </p:attrNameLst>
                                      </p:cBhvr>
                                      <p:to>
                                        <p:strVal val="visible"/>
                                      </p:to>
                                    </p:set>
                                    <p:animEffect transition="in" filter="fade">
                                      <p:cBhvr>
                                        <p:cTn id="44" dur="220"/>
                                        <p:tgtEl>
                                          <p:spTgt spid="370"/>
                                        </p:tgtEl>
                                      </p:cBhvr>
                                    </p:animEffect>
                                  </p:childTnLst>
                                </p:cTn>
                              </p:par>
                              <p:par>
                                <p:cTn id="45" presetID="10" presetClass="entr" presetSubtype="0" fill="hold" grpId="0" nodeType="withEffect">
                                  <p:stCondLst>
                                    <p:cond delay="880"/>
                                  </p:stCondLst>
                                  <p:childTnLst>
                                    <p:set>
                                      <p:cBhvr>
                                        <p:cTn id="46" dur="1" fill="hold">
                                          <p:stCondLst>
                                            <p:cond delay="0"/>
                                          </p:stCondLst>
                                        </p:cTn>
                                        <p:tgtEl>
                                          <p:spTgt spid="318"/>
                                        </p:tgtEl>
                                        <p:attrNameLst>
                                          <p:attrName>style.visibility</p:attrName>
                                        </p:attrNameLst>
                                      </p:cBhvr>
                                      <p:to>
                                        <p:strVal val="visible"/>
                                      </p:to>
                                    </p:set>
                                    <p:animEffect transition="in" filter="fade">
                                      <p:cBhvr>
                                        <p:cTn id="47" dur="220"/>
                                        <p:tgtEl>
                                          <p:spTgt spid="318"/>
                                        </p:tgtEl>
                                      </p:cBhvr>
                                    </p:animEffect>
                                  </p:childTnLst>
                                </p:cTn>
                              </p:par>
                              <p:par>
                                <p:cTn id="48" presetID="10" presetClass="entr" presetSubtype="0" fill="hold" nodeType="withEffect">
                                  <p:stCondLst>
                                    <p:cond delay="88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220"/>
                                        <p:tgtEl>
                                          <p:spTgt spid="14"/>
                                        </p:tgtEl>
                                      </p:cBhvr>
                                    </p:animEffect>
                                  </p:childTnLst>
                                </p:cTn>
                              </p:par>
                              <p:par>
                                <p:cTn id="51" presetID="10" presetClass="entr" presetSubtype="0" fill="hold" grpId="0" nodeType="withEffect">
                                  <p:stCondLst>
                                    <p:cond delay="1220"/>
                                  </p:stCondLst>
                                  <p:childTnLst>
                                    <p:set>
                                      <p:cBhvr>
                                        <p:cTn id="52" dur="1" fill="hold">
                                          <p:stCondLst>
                                            <p:cond delay="0"/>
                                          </p:stCondLst>
                                        </p:cTn>
                                        <p:tgtEl>
                                          <p:spTgt spid="315"/>
                                        </p:tgtEl>
                                        <p:attrNameLst>
                                          <p:attrName>style.visibility</p:attrName>
                                        </p:attrNameLst>
                                      </p:cBhvr>
                                      <p:to>
                                        <p:strVal val="visible"/>
                                      </p:to>
                                    </p:set>
                                    <p:animEffect transition="in" filter="fade">
                                      <p:cBhvr>
                                        <p:cTn id="53" dur="220"/>
                                        <p:tgtEl>
                                          <p:spTgt spid="315"/>
                                        </p:tgtEl>
                                      </p:cBhvr>
                                    </p:animEffect>
                                  </p:childTnLst>
                                </p:cTn>
                              </p:par>
                              <p:par>
                                <p:cTn id="54" presetID="10" presetClass="entr" presetSubtype="0" fill="hold" nodeType="withEffect">
                                  <p:stCondLst>
                                    <p:cond delay="1220"/>
                                  </p:stCondLst>
                                  <p:childTnLst>
                                    <p:set>
                                      <p:cBhvr>
                                        <p:cTn id="55" dur="1" fill="hold">
                                          <p:stCondLst>
                                            <p:cond delay="0"/>
                                          </p:stCondLst>
                                        </p:cTn>
                                        <p:tgtEl>
                                          <p:spTgt spid="382"/>
                                        </p:tgtEl>
                                        <p:attrNameLst>
                                          <p:attrName>style.visibility</p:attrName>
                                        </p:attrNameLst>
                                      </p:cBhvr>
                                      <p:to>
                                        <p:strVal val="visible"/>
                                      </p:to>
                                    </p:set>
                                    <p:animEffect transition="in" filter="fade">
                                      <p:cBhvr>
                                        <p:cTn id="56" dur="220"/>
                                        <p:tgtEl>
                                          <p:spTgt spid="382"/>
                                        </p:tgtEl>
                                      </p:cBhvr>
                                    </p:animEffect>
                                  </p:childTnLst>
                                </p:cTn>
                              </p:par>
                              <p:par>
                                <p:cTn id="57" presetID="10" presetClass="entr" presetSubtype="0" fill="hold" grpId="0" nodeType="withEffect">
                                  <p:stCondLst>
                                    <p:cond delay="1440"/>
                                  </p:stCondLst>
                                  <p:childTnLst>
                                    <p:set>
                                      <p:cBhvr>
                                        <p:cTn id="58" dur="1" fill="hold">
                                          <p:stCondLst>
                                            <p:cond delay="0"/>
                                          </p:stCondLst>
                                        </p:cTn>
                                        <p:tgtEl>
                                          <p:spTgt spid="320"/>
                                        </p:tgtEl>
                                        <p:attrNameLst>
                                          <p:attrName>style.visibility</p:attrName>
                                        </p:attrNameLst>
                                      </p:cBhvr>
                                      <p:to>
                                        <p:strVal val="visible"/>
                                      </p:to>
                                    </p:set>
                                    <p:animEffect transition="in" filter="fade">
                                      <p:cBhvr>
                                        <p:cTn id="59" dur="220"/>
                                        <p:tgtEl>
                                          <p:spTgt spid="320"/>
                                        </p:tgtEl>
                                      </p:cBhvr>
                                    </p:animEffect>
                                  </p:childTnLst>
                                </p:cTn>
                              </p:par>
                              <p:par>
                                <p:cTn id="60" presetID="10" presetClass="entr" presetSubtype="0" fill="hold" nodeType="withEffect">
                                  <p:stCondLst>
                                    <p:cond delay="1440"/>
                                  </p:stCondLst>
                                  <p:childTnLst>
                                    <p:set>
                                      <p:cBhvr>
                                        <p:cTn id="61" dur="1" fill="hold">
                                          <p:stCondLst>
                                            <p:cond delay="0"/>
                                          </p:stCondLst>
                                        </p:cTn>
                                        <p:tgtEl>
                                          <p:spTgt spid="383"/>
                                        </p:tgtEl>
                                        <p:attrNameLst>
                                          <p:attrName>style.visibility</p:attrName>
                                        </p:attrNameLst>
                                      </p:cBhvr>
                                      <p:to>
                                        <p:strVal val="visible"/>
                                      </p:to>
                                    </p:set>
                                    <p:animEffect transition="in" filter="fade">
                                      <p:cBhvr>
                                        <p:cTn id="62" dur="220"/>
                                        <p:tgtEl>
                                          <p:spTgt spid="383"/>
                                        </p:tgtEl>
                                      </p:cBhvr>
                                    </p:animEffect>
                                  </p:childTnLst>
                                </p:cTn>
                              </p:par>
                              <p:par>
                                <p:cTn id="63" presetID="10" presetClass="entr" presetSubtype="0" fill="hold" grpId="0" nodeType="withEffect">
                                  <p:stCondLst>
                                    <p:cond delay="1660"/>
                                  </p:stCondLst>
                                  <p:childTnLst>
                                    <p:set>
                                      <p:cBhvr>
                                        <p:cTn id="64" dur="1" fill="hold">
                                          <p:stCondLst>
                                            <p:cond delay="0"/>
                                          </p:stCondLst>
                                        </p:cTn>
                                        <p:tgtEl>
                                          <p:spTgt spid="316"/>
                                        </p:tgtEl>
                                        <p:attrNameLst>
                                          <p:attrName>style.visibility</p:attrName>
                                        </p:attrNameLst>
                                      </p:cBhvr>
                                      <p:to>
                                        <p:strVal val="visible"/>
                                      </p:to>
                                    </p:set>
                                    <p:animEffect transition="in" filter="fade">
                                      <p:cBhvr>
                                        <p:cTn id="65" dur="220"/>
                                        <p:tgtEl>
                                          <p:spTgt spid="316"/>
                                        </p:tgtEl>
                                      </p:cBhvr>
                                    </p:animEffect>
                                  </p:childTnLst>
                                </p:cTn>
                              </p:par>
                              <p:par>
                                <p:cTn id="66" presetID="10" presetClass="entr" presetSubtype="0" fill="hold" nodeType="withEffect">
                                  <p:stCondLst>
                                    <p:cond delay="166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220"/>
                                        <p:tgtEl>
                                          <p:spTgt spid="16"/>
                                        </p:tgtEl>
                                      </p:cBhvr>
                                    </p:animEffect>
                                  </p:childTnLst>
                                </p:cTn>
                              </p:par>
                            </p:childTnLst>
                          </p:cTn>
                        </p:par>
                        <p:par>
                          <p:cTn id="69" fill="hold">
                            <p:stCondLst>
                              <p:cond delay="3230"/>
                            </p:stCondLst>
                            <p:childTnLst>
                              <p:par>
                                <p:cTn id="70" presetID="21" presetClass="entr" presetSubtype="1" fill="hold" grpId="0" nodeType="afterEffect">
                                  <p:stCondLst>
                                    <p:cond delay="500"/>
                                  </p:stCondLst>
                                  <p:childTnLst>
                                    <p:set>
                                      <p:cBhvr>
                                        <p:cTn id="71" dur="1" fill="hold">
                                          <p:stCondLst>
                                            <p:cond delay="0"/>
                                          </p:stCondLst>
                                        </p:cTn>
                                        <p:tgtEl>
                                          <p:spTgt spid="327"/>
                                        </p:tgtEl>
                                        <p:attrNameLst>
                                          <p:attrName>style.visibility</p:attrName>
                                        </p:attrNameLst>
                                      </p:cBhvr>
                                      <p:to>
                                        <p:strVal val="visible"/>
                                      </p:to>
                                    </p:set>
                                    <p:animEffect transition="in" filter="wheel(1)">
                                      <p:cBhvr>
                                        <p:cTn id="72" dur="750"/>
                                        <p:tgtEl>
                                          <p:spTgt spid="327"/>
                                        </p:tgtEl>
                                      </p:cBhvr>
                                    </p:animEffect>
                                  </p:childTnLst>
                                </p:cTn>
                              </p:par>
                              <p:par>
                                <p:cTn id="73" presetID="10" presetClass="entr" presetSubtype="0" fill="hold" grpId="0" nodeType="withEffect">
                                  <p:stCondLst>
                                    <p:cond delay="350"/>
                                  </p:stCondLst>
                                  <p:childTnLst>
                                    <p:set>
                                      <p:cBhvr>
                                        <p:cTn id="74" dur="1" fill="hold">
                                          <p:stCondLst>
                                            <p:cond delay="0"/>
                                          </p:stCondLst>
                                        </p:cTn>
                                        <p:tgtEl>
                                          <p:spTgt spid="329"/>
                                        </p:tgtEl>
                                        <p:attrNameLst>
                                          <p:attrName>style.visibility</p:attrName>
                                        </p:attrNameLst>
                                      </p:cBhvr>
                                      <p:to>
                                        <p:strVal val="visible"/>
                                      </p:to>
                                    </p:set>
                                    <p:animEffect transition="in" filter="fade">
                                      <p:cBhvr>
                                        <p:cTn id="75" dur="300"/>
                                        <p:tgtEl>
                                          <p:spTgt spid="329"/>
                                        </p:tgtEl>
                                      </p:cBhvr>
                                    </p:animEffect>
                                  </p:childTnLst>
                                </p:cTn>
                              </p:par>
                              <p:par>
                                <p:cTn id="76" presetID="42" presetClass="path" presetSubtype="0" decel="100000" fill="hold" grpId="1" nodeType="withEffect">
                                  <p:stCondLst>
                                    <p:cond delay="0"/>
                                  </p:stCondLst>
                                  <p:childTnLst>
                                    <p:animMotion origin="layout" path="M -1.45833E-6 4.81481E-6 L -1.45833E-6 0.09629 " pathEditMode="relative" rAng="0" ptsTypes="AA">
                                      <p:cBhvr>
                                        <p:cTn id="77" dur="700" spd="-100000" fill="hold"/>
                                        <p:tgtEl>
                                          <p:spTgt spid="329"/>
                                        </p:tgtEl>
                                        <p:attrNameLst>
                                          <p:attrName>ppt_x</p:attrName>
                                          <p:attrName>ppt_y</p:attrName>
                                        </p:attrNameLst>
                                      </p:cBhvr>
                                      <p:rCtr x="0" y="4815"/>
                                    </p:animMotion>
                                  </p:childTnLst>
                                </p:cTn>
                              </p:par>
                            </p:childTnLst>
                          </p:cTn>
                        </p:par>
                        <p:par>
                          <p:cTn id="78" fill="hold">
                            <p:stCondLst>
                              <p:cond delay="4480"/>
                            </p:stCondLst>
                            <p:childTnLst>
                              <p:par>
                                <p:cTn id="79" presetID="10" presetClass="entr" presetSubtype="0" fill="hold" nodeType="after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fade">
                                      <p:cBhvr>
                                        <p:cTn id="81" dur="500"/>
                                        <p:tgtEl>
                                          <p:spTgt spid="23"/>
                                        </p:tgtEl>
                                      </p:cBhvr>
                                    </p:animEffect>
                                  </p:childTnLst>
                                </p:cTn>
                              </p:par>
                              <p:par>
                                <p:cTn id="82" presetID="1" presetClass="entr" presetSubtype="0" fill="hold" nodeType="withEffect">
                                  <p:stCondLst>
                                    <p:cond delay="100"/>
                                  </p:stCondLst>
                                  <p:childTnLst>
                                    <p:set>
                                      <p:cBhvr>
                                        <p:cTn id="83" dur="1" fill="hold">
                                          <p:stCondLst>
                                            <p:cond delay="399"/>
                                          </p:stCondLst>
                                        </p:cTn>
                                        <p:tgtEl>
                                          <p:spTgt spid="24"/>
                                        </p:tgtEl>
                                        <p:attrNameLst>
                                          <p:attrName>style.visibility</p:attrName>
                                        </p:attrNameLst>
                                      </p:cBhvr>
                                      <p:to>
                                        <p:strVal val="visible"/>
                                      </p:to>
                                    </p:set>
                                  </p:childTnLst>
                                </p:cTn>
                              </p:par>
                              <p:par>
                                <p:cTn id="84" presetID="6" presetClass="emph" presetSubtype="0" accel="100000" autoRev="1" fill="hold" nodeType="withEffect">
                                  <p:stCondLst>
                                    <p:cond delay="100"/>
                                  </p:stCondLst>
                                  <p:childTnLst>
                                    <p:animScale>
                                      <p:cBhvr>
                                        <p:cTn id="85" dur="400" fill="hold"/>
                                        <p:tgtEl>
                                          <p:spTgt spid="24"/>
                                        </p:tgtEl>
                                      </p:cBhvr>
                                      <p:by x="0" y="0"/>
                                    </p:animScale>
                                  </p:childTnLst>
                                </p:cTn>
                              </p:par>
                              <p:par>
                                <p:cTn id="86" presetID="42" presetClass="path" presetSubtype="0" accel="100000" autoRev="1" fill="hold" nodeType="withEffect">
                                  <p:stCondLst>
                                    <p:cond delay="100"/>
                                  </p:stCondLst>
                                  <p:childTnLst>
                                    <p:animMotion origin="layout" path="M 6.25E-7 4.44444E-6 L -0.10885 0.10254 " pathEditMode="relative" rAng="0" ptsTypes="AA">
                                      <p:cBhvr>
                                        <p:cTn id="87" dur="400" fill="hold"/>
                                        <p:tgtEl>
                                          <p:spTgt spid="24"/>
                                        </p:tgtEl>
                                        <p:attrNameLst>
                                          <p:attrName>ppt_x</p:attrName>
                                          <p:attrName>ppt_y</p:attrName>
                                        </p:attrNameLst>
                                      </p:cBhvr>
                                      <p:rCtr x="-5443" y="5116"/>
                                    </p:animMotion>
                                  </p:childTnLst>
                                </p:cTn>
                              </p:par>
                              <p:par>
                                <p:cTn id="88" presetID="22" presetClass="entr" presetSubtype="8" fill="hold" nodeType="withEffect">
                                  <p:stCondLst>
                                    <p:cond delay="100"/>
                                  </p:stCondLst>
                                  <p:childTnLst>
                                    <p:set>
                                      <p:cBhvr>
                                        <p:cTn id="89" dur="1" fill="hold">
                                          <p:stCondLst>
                                            <p:cond delay="0"/>
                                          </p:stCondLst>
                                        </p:cTn>
                                        <p:tgtEl>
                                          <p:spTgt spid="27"/>
                                        </p:tgtEl>
                                        <p:attrNameLst>
                                          <p:attrName>style.visibility</p:attrName>
                                        </p:attrNameLst>
                                      </p:cBhvr>
                                      <p:to>
                                        <p:strVal val="visible"/>
                                      </p:to>
                                    </p:set>
                                    <p:animEffect transition="in" filter="wipe(left)">
                                      <p:cBhvr>
                                        <p:cTn id="90" dur="1000"/>
                                        <p:tgtEl>
                                          <p:spTgt spid="27"/>
                                        </p:tgtEl>
                                      </p:cBhvr>
                                    </p:animEffect>
                                  </p:childTnLst>
                                </p:cTn>
                              </p:par>
                              <p:par>
                                <p:cTn id="91" presetID="10" presetClass="entr" presetSubtype="0" fill="hold" nodeType="withEffect">
                                  <p:stCondLst>
                                    <p:cond delay="100"/>
                                  </p:stCondLst>
                                  <p:childTnLst>
                                    <p:set>
                                      <p:cBhvr>
                                        <p:cTn id="92" dur="1" fill="hold">
                                          <p:stCondLst>
                                            <p:cond delay="0"/>
                                          </p:stCondLst>
                                        </p:cTn>
                                        <p:tgtEl>
                                          <p:spTgt spid="311"/>
                                        </p:tgtEl>
                                        <p:attrNameLst>
                                          <p:attrName>style.visibility</p:attrName>
                                        </p:attrNameLst>
                                      </p:cBhvr>
                                      <p:to>
                                        <p:strVal val="visible"/>
                                      </p:to>
                                    </p:set>
                                    <p:animEffect transition="in" filter="fade">
                                      <p:cBhvr>
                                        <p:cTn id="93" dur="500"/>
                                        <p:tgtEl>
                                          <p:spTgt spid="311"/>
                                        </p:tgtEl>
                                      </p:cBhvr>
                                    </p:animEffect>
                                  </p:childTnLst>
                                </p:cTn>
                              </p:par>
                              <p:par>
                                <p:cTn id="94" presetID="22" presetClass="entr" presetSubtype="8" fill="hold" grpId="0" nodeType="withEffect">
                                  <p:stCondLst>
                                    <p:cond delay="500"/>
                                  </p:stCondLst>
                                  <p:childTnLst>
                                    <p:set>
                                      <p:cBhvr>
                                        <p:cTn id="95" dur="1" fill="hold">
                                          <p:stCondLst>
                                            <p:cond delay="0"/>
                                          </p:stCondLst>
                                        </p:cTn>
                                        <p:tgtEl>
                                          <p:spTgt spid="331"/>
                                        </p:tgtEl>
                                        <p:attrNameLst>
                                          <p:attrName>style.visibility</p:attrName>
                                        </p:attrNameLst>
                                      </p:cBhvr>
                                      <p:to>
                                        <p:strVal val="visible"/>
                                      </p:to>
                                    </p:set>
                                    <p:animEffect transition="in" filter="wipe(left)">
                                      <p:cBhvr>
                                        <p:cTn id="96" dur="500"/>
                                        <p:tgtEl>
                                          <p:spTgt spid="331"/>
                                        </p:tgtEl>
                                      </p:cBhvr>
                                    </p:animEffect>
                                  </p:childTnLst>
                                </p:cTn>
                              </p:par>
                            </p:childTnLst>
                          </p:cTn>
                        </p:par>
                        <p:par>
                          <p:cTn id="97" fill="hold">
                            <p:stCondLst>
                              <p:cond delay="5580"/>
                            </p:stCondLst>
                            <p:childTnLst>
                              <p:par>
                                <p:cTn id="98" presetID="2" presetClass="entr" presetSubtype="4" decel="100000" fill="hold" nodeType="afterEffect">
                                  <p:stCondLst>
                                    <p:cond delay="0"/>
                                  </p:stCondLst>
                                  <p:childTnLst>
                                    <p:set>
                                      <p:cBhvr>
                                        <p:cTn id="99" dur="1" fill="hold">
                                          <p:stCondLst>
                                            <p:cond delay="0"/>
                                          </p:stCondLst>
                                        </p:cTn>
                                        <p:tgtEl>
                                          <p:spTgt spid="7"/>
                                        </p:tgtEl>
                                        <p:attrNameLst>
                                          <p:attrName>style.visibility</p:attrName>
                                        </p:attrNameLst>
                                      </p:cBhvr>
                                      <p:to>
                                        <p:strVal val="visible"/>
                                      </p:to>
                                    </p:set>
                                    <p:anim calcmode="lin" valueType="num">
                                      <p:cBhvr additive="base">
                                        <p:cTn id="100" dur="500" fill="hold"/>
                                        <p:tgtEl>
                                          <p:spTgt spid="7"/>
                                        </p:tgtEl>
                                        <p:attrNameLst>
                                          <p:attrName>ppt_x</p:attrName>
                                        </p:attrNameLst>
                                      </p:cBhvr>
                                      <p:tavLst>
                                        <p:tav tm="0">
                                          <p:val>
                                            <p:strVal val="#ppt_x"/>
                                          </p:val>
                                        </p:tav>
                                        <p:tav tm="100000">
                                          <p:val>
                                            <p:strVal val="#ppt_x"/>
                                          </p:val>
                                        </p:tav>
                                      </p:tavLst>
                                    </p:anim>
                                    <p:anim calcmode="lin" valueType="num">
                                      <p:cBhvr additive="base">
                                        <p:cTn id="10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 grpId="0" animBg="1"/>
      <p:bldP spid="325" grpId="0" animBg="1"/>
      <p:bldP spid="326" grpId="0"/>
      <p:bldP spid="326" grpId="1"/>
      <p:bldP spid="327" grpId="0" animBg="1"/>
      <p:bldP spid="329" grpId="0"/>
      <p:bldP spid="329" grpId="1"/>
      <p:bldP spid="331" grpId="0" animBg="1"/>
      <p:bldP spid="305" grpId="0" animBg="1"/>
      <p:bldP spid="306" grpId="0" animBg="1"/>
      <p:bldP spid="307" grpId="0" animBg="1"/>
      <p:bldP spid="315" grpId="0" animBg="1"/>
      <p:bldP spid="316" grpId="0" animBg="1"/>
      <p:bldP spid="317" grpId="0" animBg="1"/>
      <p:bldP spid="318" grpId="0" animBg="1"/>
      <p:bldP spid="319" grpId="0" animBg="1"/>
      <p:bldP spid="3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E1B4D-D661-AA48-9564-99140A36A188}"/>
              </a:ext>
            </a:extLst>
          </p:cNvPr>
          <p:cNvSpPr>
            <a:spLocks noGrp="1"/>
          </p:cNvSpPr>
          <p:nvPr>
            <p:ph type="title"/>
          </p:nvPr>
        </p:nvSpPr>
        <p:spPr/>
        <p:txBody>
          <a:bodyPr/>
          <a:lstStyle/>
          <a:p>
            <a:r>
              <a:rPr lang="en-US" dirty="0"/>
              <a:t>B2C supports progressive polling</a:t>
            </a:r>
          </a:p>
        </p:txBody>
      </p:sp>
      <p:pic>
        <p:nvPicPr>
          <p:cNvPr id="3" name="Picture 2">
            <a:extLst>
              <a:ext uri="{FF2B5EF4-FFF2-40B4-BE49-F238E27FC236}">
                <a16:creationId xmlns:a16="http://schemas.microsoft.com/office/drawing/2014/main" id="{83124672-0BAC-D244-9CCB-9B0AB2A3011C}"/>
              </a:ext>
            </a:extLst>
          </p:cNvPr>
          <p:cNvPicPr>
            <a:picLocks noChangeAspect="1"/>
          </p:cNvPicPr>
          <p:nvPr/>
        </p:nvPicPr>
        <p:blipFill>
          <a:blip r:embed="rId3"/>
          <a:stretch>
            <a:fillRect/>
          </a:stretch>
        </p:blipFill>
        <p:spPr>
          <a:xfrm>
            <a:off x="1442811" y="1308506"/>
            <a:ext cx="9823903" cy="5231994"/>
          </a:xfrm>
          <a:prstGeom prst="rect">
            <a:avLst/>
          </a:prstGeom>
        </p:spPr>
      </p:pic>
    </p:spTree>
    <p:extLst>
      <p:ext uri="{BB962C8B-B14F-4D97-AF65-F5344CB8AC3E}">
        <p14:creationId xmlns:p14="http://schemas.microsoft.com/office/powerpoint/2010/main" val="256548045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ECA96-5879-994F-A26C-B70CD3C32A96}"/>
              </a:ext>
            </a:extLst>
          </p:cNvPr>
          <p:cNvSpPr>
            <a:spLocks noGrp="1"/>
          </p:cNvSpPr>
          <p:nvPr>
            <p:ph type="title"/>
          </p:nvPr>
        </p:nvSpPr>
        <p:spPr/>
        <p:txBody>
          <a:bodyPr/>
          <a:lstStyle/>
          <a:p>
            <a:r>
              <a:rPr lang="en-US" b="1" dirty="0"/>
              <a:t>Comparing Azure AD B2B and B2C</a:t>
            </a:r>
            <a:endParaRPr lang="en-US" dirty="0"/>
          </a:p>
        </p:txBody>
      </p:sp>
      <p:sp>
        <p:nvSpPr>
          <p:cNvPr id="3" name="Text Placeholder 2">
            <a:extLst>
              <a:ext uri="{FF2B5EF4-FFF2-40B4-BE49-F238E27FC236}">
                <a16:creationId xmlns:a16="http://schemas.microsoft.com/office/drawing/2014/main" id="{D577684D-4AF7-B84F-AAAD-FFFED89ABD7C}"/>
              </a:ext>
            </a:extLst>
          </p:cNvPr>
          <p:cNvSpPr>
            <a:spLocks noGrp="1"/>
          </p:cNvSpPr>
          <p:nvPr>
            <p:ph type="body" sz="quarter" idx="11"/>
          </p:nvPr>
        </p:nvSpPr>
        <p:spPr>
          <a:xfrm>
            <a:off x="465138" y="2005456"/>
            <a:ext cx="5653087" cy="3676263"/>
          </a:xfrm>
        </p:spPr>
        <p:txBody>
          <a:bodyPr/>
          <a:lstStyle/>
          <a:p>
            <a:r>
              <a:rPr lang="en-US" dirty="0"/>
              <a:t>Azure AD Business to Business (B2B)</a:t>
            </a:r>
          </a:p>
          <a:p>
            <a:endParaRPr lang="en-US" b="0" dirty="0">
              <a:solidFill>
                <a:schemeClr val="tx1"/>
              </a:solidFill>
            </a:endParaRPr>
          </a:p>
          <a:p>
            <a:r>
              <a:rPr lang="en-US" b="0" dirty="0">
                <a:solidFill>
                  <a:schemeClr val="tx1"/>
                </a:solidFill>
              </a:rPr>
              <a:t>Ideal for businesses who want to securely share files &amp; resources with external users for collaboration</a:t>
            </a:r>
          </a:p>
          <a:p>
            <a:endParaRPr lang="en-US" b="0" dirty="0">
              <a:solidFill>
                <a:schemeClr val="tx1"/>
              </a:solidFill>
            </a:endParaRPr>
          </a:p>
          <a:p>
            <a:r>
              <a:rPr lang="en-US" b="0" dirty="0">
                <a:solidFill>
                  <a:schemeClr val="tx1"/>
                </a:solidFill>
              </a:rPr>
              <a:t>Administrator sets up B2B in the Azure portal</a:t>
            </a:r>
          </a:p>
          <a:p>
            <a:endParaRPr lang="en-US" b="0" dirty="0">
              <a:solidFill>
                <a:schemeClr val="tx1"/>
              </a:solidFill>
            </a:endParaRPr>
          </a:p>
          <a:p>
            <a:r>
              <a:rPr lang="en-US" b="0" dirty="0">
                <a:solidFill>
                  <a:schemeClr val="tx1"/>
                </a:solidFill>
              </a:rPr>
              <a:t>Azure AD takes care of federation between your organization and the external partner</a:t>
            </a:r>
          </a:p>
          <a:p>
            <a:endParaRPr lang="en-US" b="0" dirty="0">
              <a:solidFill>
                <a:schemeClr val="tx1"/>
              </a:solidFill>
            </a:endParaRPr>
          </a:p>
          <a:p>
            <a:r>
              <a:rPr lang="en-US" b="0" dirty="0">
                <a:solidFill>
                  <a:schemeClr val="tx1"/>
                </a:solidFill>
              </a:rPr>
              <a:t>Users sign in to shared resources using an invitation process using their Work or School account</a:t>
            </a:r>
          </a:p>
        </p:txBody>
      </p:sp>
      <p:sp>
        <p:nvSpPr>
          <p:cNvPr id="4" name="Text Placeholder 3">
            <a:extLst>
              <a:ext uri="{FF2B5EF4-FFF2-40B4-BE49-F238E27FC236}">
                <a16:creationId xmlns:a16="http://schemas.microsoft.com/office/drawing/2014/main" id="{EC1A0565-F23B-534D-B5E1-8673019A1FDB}"/>
              </a:ext>
            </a:extLst>
          </p:cNvPr>
          <p:cNvSpPr>
            <a:spLocks noGrp="1"/>
          </p:cNvSpPr>
          <p:nvPr>
            <p:ph type="body" sz="quarter" idx="12"/>
          </p:nvPr>
        </p:nvSpPr>
        <p:spPr>
          <a:xfrm>
            <a:off x="6354763" y="1995296"/>
            <a:ext cx="5653087" cy="2983766"/>
          </a:xfrm>
        </p:spPr>
        <p:txBody>
          <a:bodyPr/>
          <a:lstStyle/>
          <a:p>
            <a:r>
              <a:rPr lang="en-US" dirty="0"/>
              <a:t>Azure AD Business to Customer (B2C)</a:t>
            </a:r>
          </a:p>
          <a:p>
            <a:endParaRPr lang="en-US" b="0" dirty="0">
              <a:solidFill>
                <a:schemeClr val="tx1"/>
              </a:solidFill>
            </a:endParaRPr>
          </a:p>
          <a:p>
            <a:r>
              <a:rPr lang="en-US" b="0" dirty="0">
                <a:solidFill>
                  <a:schemeClr val="tx1"/>
                </a:solidFill>
              </a:rPr>
              <a:t>Ideal for businesses and developers creating customer-facing apps</a:t>
            </a:r>
          </a:p>
          <a:p>
            <a:endParaRPr lang="en-US" b="0" dirty="0">
              <a:solidFill>
                <a:schemeClr val="tx1"/>
              </a:solidFill>
            </a:endParaRPr>
          </a:p>
          <a:p>
            <a:r>
              <a:rPr lang="en-US" b="0" dirty="0">
                <a:solidFill>
                  <a:schemeClr val="tx1"/>
                </a:solidFill>
              </a:rPr>
              <a:t>Developers use Azure AD as a full-featured identity system for their application</a:t>
            </a:r>
          </a:p>
          <a:p>
            <a:endParaRPr lang="en-US" b="0" dirty="0">
              <a:solidFill>
                <a:schemeClr val="tx1"/>
              </a:solidFill>
            </a:endParaRPr>
          </a:p>
          <a:p>
            <a:r>
              <a:rPr lang="en-US" b="0" dirty="0">
                <a:solidFill>
                  <a:schemeClr val="tx1"/>
                </a:solidFill>
              </a:rPr>
              <a:t>Enables customers with their existing social identities, their Work and School accounts, or an account specific for the solution, to use your applications</a:t>
            </a:r>
          </a:p>
        </p:txBody>
      </p:sp>
    </p:spTree>
    <p:extLst>
      <p:ext uri="{BB962C8B-B14F-4D97-AF65-F5344CB8AC3E}">
        <p14:creationId xmlns:p14="http://schemas.microsoft.com/office/powerpoint/2010/main" val="277517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Consumer</a:t>
            </a:r>
          </a:p>
          <a:p>
            <a:pPr>
              <a:spcBef>
                <a:spcPts val="1200"/>
              </a:spcBef>
            </a:pPr>
            <a:endParaRPr lang="en-US" sz="2000" dirty="0"/>
          </a:p>
          <a:p>
            <a:pPr>
              <a:spcBef>
                <a:spcPts val="1200"/>
              </a:spcBef>
            </a:pPr>
            <a:r>
              <a:rPr lang="en-US" sz="2000" dirty="0"/>
              <a:t>Enterprise</a:t>
            </a:r>
          </a:p>
          <a:p>
            <a:pPr>
              <a:spcBef>
                <a:spcPts val="1200"/>
              </a:spcBef>
            </a:pPr>
            <a:endParaRPr lang="en-US" sz="2000" dirty="0"/>
          </a:p>
          <a:p>
            <a:pPr>
              <a:spcBef>
                <a:spcPts val="1200"/>
              </a:spcBef>
            </a:pPr>
            <a:r>
              <a:rPr lang="en-US" sz="2000" dirty="0"/>
              <a:t>Business to Business (B2B)</a:t>
            </a:r>
          </a:p>
          <a:p>
            <a:pPr>
              <a:spcBef>
                <a:spcPts val="1200"/>
              </a:spcBef>
            </a:pPr>
            <a:endParaRPr lang="en-US" sz="2000" dirty="0"/>
          </a:p>
          <a:p>
            <a:pPr>
              <a:spcBef>
                <a:spcPts val="1200"/>
              </a:spcBef>
            </a:pPr>
            <a:r>
              <a:rPr lang="en-US" sz="2000" dirty="0"/>
              <a:t>Business to Customer (B2C)</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2F302F-EF8A-ED43-8CDC-CA7516FB6424}"/>
              </a:ext>
            </a:extLst>
          </p:cNvPr>
          <p:cNvSpPr>
            <a:spLocks noGrp="1"/>
          </p:cNvSpPr>
          <p:nvPr>
            <p:ph type="title"/>
          </p:nvPr>
        </p:nvSpPr>
        <p:spPr/>
        <p:txBody>
          <a:bodyPr/>
          <a:lstStyle/>
          <a:p>
            <a:r>
              <a:rPr lang="en-US" dirty="0"/>
              <a:t>Consumer</a:t>
            </a:r>
          </a:p>
        </p:txBody>
      </p:sp>
      <p:sp>
        <p:nvSpPr>
          <p:cNvPr id="4" name="Text Placeholder 3">
            <a:extLst>
              <a:ext uri="{FF2B5EF4-FFF2-40B4-BE49-F238E27FC236}">
                <a16:creationId xmlns:a16="http://schemas.microsoft.com/office/drawing/2014/main" id="{18A22C96-09A1-674F-A128-F3E065D06010}"/>
              </a:ext>
            </a:extLst>
          </p:cNvPr>
          <p:cNvSpPr>
            <a:spLocks noGrp="1"/>
          </p:cNvSpPr>
          <p:nvPr>
            <p:ph type="body" sz="quarter" idx="10"/>
          </p:nvPr>
        </p:nvSpPr>
        <p:spPr>
          <a:xfrm>
            <a:off x="465138" y="1919804"/>
            <a:ext cx="11533187" cy="4616648"/>
          </a:xfrm>
        </p:spPr>
        <p:txBody>
          <a:bodyPr/>
          <a:lstStyle/>
          <a:p>
            <a:r>
              <a:rPr lang="en-US" dirty="0"/>
              <a:t>Consumer = Microsoft Accounts</a:t>
            </a:r>
          </a:p>
          <a:p>
            <a:endParaRPr lang="en-US" dirty="0"/>
          </a:p>
          <a:p>
            <a:r>
              <a:rPr lang="en-US" dirty="0"/>
              <a:t>Created by users for personal use</a:t>
            </a:r>
          </a:p>
          <a:p>
            <a:endParaRPr lang="en-US" dirty="0"/>
          </a:p>
          <a:p>
            <a:r>
              <a:rPr lang="en-US" dirty="0"/>
              <a:t>Primarily used for personal &amp; consumer services but also for small business users</a:t>
            </a:r>
          </a:p>
          <a:p>
            <a:endParaRPr lang="en-US" dirty="0"/>
          </a:p>
          <a:p>
            <a:r>
              <a:rPr lang="en-US" dirty="0"/>
              <a:t>Used for consumer services such as Outlook, OneDrive, MSN, and XBOX Live</a:t>
            </a:r>
          </a:p>
          <a:p>
            <a:endParaRPr lang="en-US" dirty="0"/>
          </a:p>
          <a:p>
            <a:r>
              <a:rPr lang="en-US" dirty="0"/>
              <a:t>Microsoft Identity platform enables developers to create apps that allow sign in using Azure AD accounts or Microsoft Accounts</a:t>
            </a:r>
          </a:p>
          <a:p>
            <a:endParaRPr lang="en-US" dirty="0"/>
          </a:p>
          <a:p>
            <a:r>
              <a:rPr lang="en-US" dirty="0"/>
              <a:t>Standards-based approach for adding single sign-on (SSO) for custom apps, and creating custom apps leveraging OAuth 2.0 protocols</a:t>
            </a:r>
          </a:p>
        </p:txBody>
      </p:sp>
    </p:spTree>
    <p:extLst>
      <p:ext uri="{BB962C8B-B14F-4D97-AF65-F5344CB8AC3E}">
        <p14:creationId xmlns:p14="http://schemas.microsoft.com/office/powerpoint/2010/main" val="33158851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C4EE-27B1-A74F-86DD-7032B45C790F}"/>
              </a:ext>
            </a:extLst>
          </p:cNvPr>
          <p:cNvSpPr>
            <a:spLocks noGrp="1"/>
          </p:cNvSpPr>
          <p:nvPr>
            <p:ph type="title"/>
          </p:nvPr>
        </p:nvSpPr>
        <p:spPr/>
        <p:txBody>
          <a:bodyPr/>
          <a:lstStyle/>
          <a:p>
            <a:r>
              <a:rPr lang="en-US" dirty="0"/>
              <a:t>Enterprises</a:t>
            </a:r>
          </a:p>
        </p:txBody>
      </p:sp>
      <p:sp>
        <p:nvSpPr>
          <p:cNvPr id="3" name="Text Placeholder 2">
            <a:extLst>
              <a:ext uri="{FF2B5EF4-FFF2-40B4-BE49-F238E27FC236}">
                <a16:creationId xmlns:a16="http://schemas.microsoft.com/office/drawing/2014/main" id="{EAE7AEBB-3A6F-7540-AF0B-E9F506F1B3D4}"/>
              </a:ext>
            </a:extLst>
          </p:cNvPr>
          <p:cNvSpPr>
            <a:spLocks noGrp="1"/>
          </p:cNvSpPr>
          <p:nvPr>
            <p:ph type="body" sz="quarter" idx="10"/>
          </p:nvPr>
        </p:nvSpPr>
        <p:spPr>
          <a:xfrm>
            <a:off x="465138" y="1919804"/>
            <a:ext cx="11533187" cy="3570208"/>
          </a:xfrm>
        </p:spPr>
        <p:txBody>
          <a:bodyPr/>
          <a:lstStyle/>
          <a:p>
            <a:r>
              <a:rPr lang="en-US" dirty="0"/>
              <a:t>Enterprise = Azure Active Directory (AAD)</a:t>
            </a:r>
          </a:p>
          <a:p>
            <a:endParaRPr lang="en-US" dirty="0"/>
          </a:p>
          <a:p>
            <a:r>
              <a:rPr lang="en-US" dirty="0"/>
              <a:t>Supports employee user accounts &amp; groups</a:t>
            </a:r>
          </a:p>
          <a:p>
            <a:endParaRPr lang="en-US" dirty="0"/>
          </a:p>
          <a:p>
            <a:r>
              <a:rPr lang="en-US" dirty="0"/>
              <a:t>Employees can sign in to access internal and external protected resources</a:t>
            </a:r>
          </a:p>
          <a:p>
            <a:endParaRPr lang="en-US" dirty="0"/>
          </a:p>
          <a:p>
            <a:r>
              <a:rPr lang="en-US" dirty="0"/>
              <a:t>Supports sign in and access corporate resources via applications</a:t>
            </a:r>
          </a:p>
          <a:p>
            <a:endParaRPr lang="en-US" dirty="0"/>
          </a:p>
          <a:p>
            <a:r>
              <a:rPr lang="en-US" dirty="0"/>
              <a:t>Standards-based approach for adding single sign-on (SSO) for custom apps, and creating custom apps leveraging OAuth 2.0 protocols</a:t>
            </a:r>
          </a:p>
        </p:txBody>
      </p:sp>
    </p:spTree>
    <p:extLst>
      <p:ext uri="{BB962C8B-B14F-4D97-AF65-F5344CB8AC3E}">
        <p14:creationId xmlns:p14="http://schemas.microsoft.com/office/powerpoint/2010/main" val="24921622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EC334-4509-D541-83E7-A32D205C87E0}"/>
              </a:ext>
            </a:extLst>
          </p:cNvPr>
          <p:cNvSpPr>
            <a:spLocks noGrp="1"/>
          </p:cNvSpPr>
          <p:nvPr>
            <p:ph type="title"/>
          </p:nvPr>
        </p:nvSpPr>
        <p:spPr/>
        <p:txBody>
          <a:bodyPr/>
          <a:lstStyle/>
          <a:p>
            <a:r>
              <a:rPr lang="en-US" dirty="0"/>
              <a:t>Business to Business (B2B)</a:t>
            </a:r>
          </a:p>
        </p:txBody>
      </p:sp>
      <p:sp>
        <p:nvSpPr>
          <p:cNvPr id="3" name="Text Placeholder 2">
            <a:extLst>
              <a:ext uri="{FF2B5EF4-FFF2-40B4-BE49-F238E27FC236}">
                <a16:creationId xmlns:a16="http://schemas.microsoft.com/office/drawing/2014/main" id="{9652728F-CE38-E04E-BAAF-F82A1CB34E96}"/>
              </a:ext>
            </a:extLst>
          </p:cNvPr>
          <p:cNvSpPr>
            <a:spLocks noGrp="1"/>
          </p:cNvSpPr>
          <p:nvPr>
            <p:ph type="body" sz="quarter" idx="10"/>
          </p:nvPr>
        </p:nvSpPr>
        <p:spPr>
          <a:xfrm>
            <a:off x="465138" y="1919804"/>
            <a:ext cx="11533187" cy="3570208"/>
          </a:xfrm>
        </p:spPr>
        <p:txBody>
          <a:bodyPr/>
          <a:lstStyle/>
          <a:p>
            <a:r>
              <a:rPr lang="en-US" dirty="0"/>
              <a:t>Azure AD B2B enables collaboration between your organization &amp; guests from any other organization</a:t>
            </a:r>
          </a:p>
          <a:p>
            <a:endParaRPr lang="en-US" dirty="0"/>
          </a:p>
          <a:p>
            <a:r>
              <a:rPr lang="en-US" dirty="0"/>
              <a:t>Maintain control over your corporate data, working safely &amp; securely with external partners</a:t>
            </a:r>
          </a:p>
          <a:p>
            <a:endParaRPr lang="en-US" dirty="0"/>
          </a:p>
          <a:p>
            <a:r>
              <a:rPr lang="en-US" dirty="0"/>
              <a:t>External users added via an email-based invitation, in bulk or developers can create </a:t>
            </a:r>
            <a:br>
              <a:rPr lang="en-US" dirty="0"/>
            </a:br>
            <a:r>
              <a:rPr lang="en-US" dirty="0"/>
              <a:t>self-service sign-up portals</a:t>
            </a:r>
          </a:p>
          <a:p>
            <a:endParaRPr lang="en-US" dirty="0"/>
          </a:p>
          <a:p>
            <a:r>
              <a:rPr lang="en-US" dirty="0"/>
              <a:t>Guest users leverage the own identity management solution; requires no external admin overhead</a:t>
            </a:r>
          </a:p>
          <a:p>
            <a:endParaRPr lang="en-US" dirty="0"/>
          </a:p>
          <a:p>
            <a:r>
              <a:rPr lang="en-US" dirty="0"/>
              <a:t>Guests use their own identities &amp; credentials to sign in</a:t>
            </a:r>
          </a:p>
        </p:txBody>
      </p:sp>
    </p:spTree>
    <p:extLst>
      <p:ext uri="{BB962C8B-B14F-4D97-AF65-F5344CB8AC3E}">
        <p14:creationId xmlns:p14="http://schemas.microsoft.com/office/powerpoint/2010/main" val="11324475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07">
            <a:extLst>
              <a:ext uri="{FF2B5EF4-FFF2-40B4-BE49-F238E27FC236}">
                <a16:creationId xmlns:a16="http://schemas.microsoft.com/office/drawing/2014/main" id="{3DFB7B86-BD07-4A5F-931B-3E05031ECD2B}"/>
              </a:ext>
            </a:extLst>
          </p:cNvPr>
          <p:cNvGrpSpPr>
            <a:grpSpLocks noChangeAspect="1"/>
          </p:cNvGrpSpPr>
          <p:nvPr/>
        </p:nvGrpSpPr>
        <p:grpSpPr bwMode="auto">
          <a:xfrm>
            <a:off x="1087775" y="1457193"/>
            <a:ext cx="2417443" cy="5237799"/>
            <a:chOff x="3860" y="2040"/>
            <a:chExt cx="150" cy="325"/>
          </a:xfrm>
          <a:noFill/>
        </p:grpSpPr>
        <p:sp>
          <p:nvSpPr>
            <p:cNvPr id="27" name="Rectangle 208">
              <a:extLst>
                <a:ext uri="{FF2B5EF4-FFF2-40B4-BE49-F238E27FC236}">
                  <a16:creationId xmlns:a16="http://schemas.microsoft.com/office/drawing/2014/main" id="{31CB0E78-E170-443E-A686-D50E0CACEA0F}"/>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2" name="Freeform 211">
              <a:extLst>
                <a:ext uri="{FF2B5EF4-FFF2-40B4-BE49-F238E27FC236}">
                  <a16:creationId xmlns:a16="http://schemas.microsoft.com/office/drawing/2014/main" id="{3FE56F62-3463-40B3-9142-358AF1C4C11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3" name="Rectangle 212">
              <a:extLst>
                <a:ext uri="{FF2B5EF4-FFF2-40B4-BE49-F238E27FC236}">
                  <a16:creationId xmlns:a16="http://schemas.microsoft.com/office/drawing/2014/main" id="{DC627BFB-4FF7-4411-9801-7C8F4042ED6C}"/>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4" name="Rectangle 213">
              <a:extLst>
                <a:ext uri="{FF2B5EF4-FFF2-40B4-BE49-F238E27FC236}">
                  <a16:creationId xmlns:a16="http://schemas.microsoft.com/office/drawing/2014/main" id="{39702320-244C-4A33-8880-BB44F222B175}"/>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5" name="Rectangle 214">
              <a:extLst>
                <a:ext uri="{FF2B5EF4-FFF2-40B4-BE49-F238E27FC236}">
                  <a16:creationId xmlns:a16="http://schemas.microsoft.com/office/drawing/2014/main" id="{88C3510E-4AAD-4944-B7D2-11D90CE25765}"/>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6" name="Rectangle 215">
              <a:extLst>
                <a:ext uri="{FF2B5EF4-FFF2-40B4-BE49-F238E27FC236}">
                  <a16:creationId xmlns:a16="http://schemas.microsoft.com/office/drawing/2014/main" id="{81104053-27FE-4102-B6A2-681936CD7F4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7" name="Rectangle 216">
              <a:extLst>
                <a:ext uri="{FF2B5EF4-FFF2-40B4-BE49-F238E27FC236}">
                  <a16:creationId xmlns:a16="http://schemas.microsoft.com/office/drawing/2014/main" id="{5DE653E5-67B2-439F-B73B-7173126FF264}"/>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8" name="Rectangle 217">
              <a:extLst>
                <a:ext uri="{FF2B5EF4-FFF2-40B4-BE49-F238E27FC236}">
                  <a16:creationId xmlns:a16="http://schemas.microsoft.com/office/drawing/2014/main" id="{BD0B9257-4F49-4F5C-A42C-EAA690E6139E}"/>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9" name="Rectangle 218">
              <a:extLst>
                <a:ext uri="{FF2B5EF4-FFF2-40B4-BE49-F238E27FC236}">
                  <a16:creationId xmlns:a16="http://schemas.microsoft.com/office/drawing/2014/main" id="{52307AC8-B24C-4B70-BAF8-0A2B318BC524}"/>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0" name="Rectangle 219">
              <a:extLst>
                <a:ext uri="{FF2B5EF4-FFF2-40B4-BE49-F238E27FC236}">
                  <a16:creationId xmlns:a16="http://schemas.microsoft.com/office/drawing/2014/main" id="{6A9F2845-7972-4CE1-B9BF-5798AF51F72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1" name="Rectangle 220">
              <a:extLst>
                <a:ext uri="{FF2B5EF4-FFF2-40B4-BE49-F238E27FC236}">
                  <a16:creationId xmlns:a16="http://schemas.microsoft.com/office/drawing/2014/main" id="{611BA7D8-1A81-4998-BB90-60BB3EF9BDB2}"/>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2" name="Rectangle 221">
              <a:extLst>
                <a:ext uri="{FF2B5EF4-FFF2-40B4-BE49-F238E27FC236}">
                  <a16:creationId xmlns:a16="http://schemas.microsoft.com/office/drawing/2014/main" id="{694099BE-1711-4C8F-9E3F-DC3C47E83837}"/>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3" name="Rectangle 222">
              <a:extLst>
                <a:ext uri="{FF2B5EF4-FFF2-40B4-BE49-F238E27FC236}">
                  <a16:creationId xmlns:a16="http://schemas.microsoft.com/office/drawing/2014/main" id="{38AC7296-942F-440A-B2E1-DC51B1A227C4}"/>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4" name="Rectangle 223">
              <a:extLst>
                <a:ext uri="{FF2B5EF4-FFF2-40B4-BE49-F238E27FC236}">
                  <a16:creationId xmlns:a16="http://schemas.microsoft.com/office/drawing/2014/main" id="{F1FF5898-725C-46D8-AEB6-4F409506C6A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5" name="Rectangle 224">
              <a:extLst>
                <a:ext uri="{FF2B5EF4-FFF2-40B4-BE49-F238E27FC236}">
                  <a16:creationId xmlns:a16="http://schemas.microsoft.com/office/drawing/2014/main" id="{50253DB0-66AA-40AB-B43F-165DD4BE8023}"/>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6" name="Rectangle 225">
              <a:extLst>
                <a:ext uri="{FF2B5EF4-FFF2-40B4-BE49-F238E27FC236}">
                  <a16:creationId xmlns:a16="http://schemas.microsoft.com/office/drawing/2014/main" id="{B1D351AA-220E-4638-A377-2AB72E44EE03}"/>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7" name="Rectangle 226">
              <a:extLst>
                <a:ext uri="{FF2B5EF4-FFF2-40B4-BE49-F238E27FC236}">
                  <a16:creationId xmlns:a16="http://schemas.microsoft.com/office/drawing/2014/main" id="{90A0578D-C727-4006-B937-C92CB4210CBB}"/>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8" name="Rectangle 227">
              <a:extLst>
                <a:ext uri="{FF2B5EF4-FFF2-40B4-BE49-F238E27FC236}">
                  <a16:creationId xmlns:a16="http://schemas.microsoft.com/office/drawing/2014/main" id="{D09F15DC-0F5E-497E-A218-78E4F0E7836B}"/>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cxnSp>
        <p:nvCxnSpPr>
          <p:cNvPr id="107" name="Straight Arrow Connector 106">
            <a:extLst>
              <a:ext uri="{FF2B5EF4-FFF2-40B4-BE49-F238E27FC236}">
                <a16:creationId xmlns:a16="http://schemas.microsoft.com/office/drawing/2014/main" id="{FEFE82E0-3254-4AB6-8255-3AB1B4BDB5DB}"/>
              </a:ext>
            </a:extLst>
          </p:cNvPr>
          <p:cNvCxnSpPr>
            <a:cxnSpLocks/>
            <a:stCxn id="38" idx="1"/>
          </p:cNvCxnSpPr>
          <p:nvPr/>
        </p:nvCxnSpPr>
        <p:spPr>
          <a:xfrm flipV="1">
            <a:off x="2860566" y="3754327"/>
            <a:ext cx="1225075" cy="128068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CDB93482-19A6-4DE1-892E-C7CA98B93206}"/>
              </a:ext>
            </a:extLst>
          </p:cNvPr>
          <p:cNvGrpSpPr/>
          <p:nvPr/>
        </p:nvGrpSpPr>
        <p:grpSpPr>
          <a:xfrm>
            <a:off x="9130773" y="2178602"/>
            <a:ext cx="1688012" cy="1967600"/>
            <a:chOff x="8951687" y="2136078"/>
            <a:chExt cx="1655064" cy="1929195"/>
          </a:xfrm>
        </p:grpSpPr>
        <p:grpSp>
          <p:nvGrpSpPr>
            <p:cNvPr id="79" name="Group 78">
              <a:extLst>
                <a:ext uri="{FF2B5EF4-FFF2-40B4-BE49-F238E27FC236}">
                  <a16:creationId xmlns:a16="http://schemas.microsoft.com/office/drawing/2014/main" id="{0D9CA2FA-6BD1-41AD-AD23-1E11BE849489}"/>
                </a:ext>
              </a:extLst>
            </p:cNvPr>
            <p:cNvGrpSpPr/>
            <p:nvPr/>
          </p:nvGrpSpPr>
          <p:grpSpPr>
            <a:xfrm>
              <a:off x="8951687" y="2136078"/>
              <a:ext cx="1655064" cy="1655064"/>
              <a:chOff x="1675884" y="3199139"/>
              <a:chExt cx="986281" cy="986281"/>
            </a:xfrm>
          </p:grpSpPr>
          <p:sp>
            <p:nvSpPr>
              <p:cNvPr id="80" name="Oval 79">
                <a:extLst>
                  <a:ext uri="{FF2B5EF4-FFF2-40B4-BE49-F238E27FC236}">
                    <a16:creationId xmlns:a16="http://schemas.microsoft.com/office/drawing/2014/main" id="{1C105CEA-2D69-45C8-8F70-3821C7C07AF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ysDot"/>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81" name="Group 80">
                <a:extLst>
                  <a:ext uri="{FF2B5EF4-FFF2-40B4-BE49-F238E27FC236}">
                    <a16:creationId xmlns:a16="http://schemas.microsoft.com/office/drawing/2014/main" id="{4D55CD2F-3205-424F-BC48-54CACC8168A2}"/>
                  </a:ext>
                </a:extLst>
              </p:cNvPr>
              <p:cNvGrpSpPr/>
              <p:nvPr/>
            </p:nvGrpSpPr>
            <p:grpSpPr>
              <a:xfrm>
                <a:off x="1833837" y="3421671"/>
                <a:ext cx="670376" cy="541218"/>
                <a:chOff x="1124660" y="2438555"/>
                <a:chExt cx="1323363" cy="1068399"/>
              </a:xfrm>
            </p:grpSpPr>
            <p:sp>
              <p:nvSpPr>
                <p:cNvPr id="82" name="Freeform 5">
                  <a:extLst>
                    <a:ext uri="{FF2B5EF4-FFF2-40B4-BE49-F238E27FC236}">
                      <a16:creationId xmlns:a16="http://schemas.microsoft.com/office/drawing/2014/main" id="{9B1ED0BF-8141-457B-B151-B557A4CB06DC}"/>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83" name="Group 82">
                  <a:extLst>
                    <a:ext uri="{FF2B5EF4-FFF2-40B4-BE49-F238E27FC236}">
                      <a16:creationId xmlns:a16="http://schemas.microsoft.com/office/drawing/2014/main" id="{95A2F89E-DC73-462F-9AA1-56CF389A7505}"/>
                    </a:ext>
                  </a:extLst>
                </p:cNvPr>
                <p:cNvGrpSpPr/>
                <p:nvPr/>
              </p:nvGrpSpPr>
              <p:grpSpPr>
                <a:xfrm>
                  <a:off x="1124660" y="2438555"/>
                  <a:ext cx="593820" cy="706058"/>
                  <a:chOff x="6447047" y="5804307"/>
                  <a:chExt cx="414034" cy="492291"/>
                </a:xfrm>
              </p:grpSpPr>
              <p:sp>
                <p:nvSpPr>
                  <p:cNvPr id="84" name="Freeform 9">
                    <a:extLst>
                      <a:ext uri="{FF2B5EF4-FFF2-40B4-BE49-F238E27FC236}">
                        <a16:creationId xmlns:a16="http://schemas.microsoft.com/office/drawing/2014/main" id="{2BC2DFF4-3B56-4EA4-97E7-268A28209F56}"/>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85" name="Oval 84">
                    <a:extLst>
                      <a:ext uri="{FF2B5EF4-FFF2-40B4-BE49-F238E27FC236}">
                        <a16:creationId xmlns:a16="http://schemas.microsoft.com/office/drawing/2014/main" id="{7D8ADB4C-2D03-4A69-86FE-6D66FA9D231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ysDot"/>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grpSp>
        <p:sp>
          <p:nvSpPr>
            <p:cNvPr id="103" name="TextBox 102">
              <a:extLst>
                <a:ext uri="{FF2B5EF4-FFF2-40B4-BE49-F238E27FC236}">
                  <a16:creationId xmlns:a16="http://schemas.microsoft.com/office/drawing/2014/main" id="{0B6CF994-5FA1-4AFF-81DB-B914398AB07F}"/>
                </a:ext>
              </a:extLst>
            </p:cNvPr>
            <p:cNvSpPr txBox="1"/>
            <p:nvPr/>
          </p:nvSpPr>
          <p:spPr>
            <a:xfrm>
              <a:off x="9007269" y="3845533"/>
              <a:ext cx="1543901" cy="219740"/>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User B</a:t>
              </a:r>
            </a:p>
          </p:txBody>
        </p:sp>
      </p:grpSp>
      <p:grpSp>
        <p:nvGrpSpPr>
          <p:cNvPr id="60" name="Group 207">
            <a:extLst>
              <a:ext uri="{FF2B5EF4-FFF2-40B4-BE49-F238E27FC236}">
                <a16:creationId xmlns:a16="http://schemas.microsoft.com/office/drawing/2014/main" id="{359F53F2-704B-4511-ADF1-23C027ACD669}"/>
              </a:ext>
            </a:extLst>
          </p:cNvPr>
          <p:cNvGrpSpPr>
            <a:grpSpLocks noChangeAspect="1"/>
          </p:cNvGrpSpPr>
          <p:nvPr/>
        </p:nvGrpSpPr>
        <p:grpSpPr bwMode="auto">
          <a:xfrm>
            <a:off x="8762868" y="1457193"/>
            <a:ext cx="2417443" cy="5237799"/>
            <a:chOff x="3860" y="2040"/>
            <a:chExt cx="150" cy="325"/>
          </a:xfrm>
          <a:noFill/>
        </p:grpSpPr>
        <p:sp>
          <p:nvSpPr>
            <p:cNvPr id="61" name="Rectangle 208">
              <a:extLst>
                <a:ext uri="{FF2B5EF4-FFF2-40B4-BE49-F238E27FC236}">
                  <a16:creationId xmlns:a16="http://schemas.microsoft.com/office/drawing/2014/main" id="{F5F96FC2-E182-4EB6-ADA4-C652B78AAC8E}"/>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2" name="Freeform 211">
              <a:extLst>
                <a:ext uri="{FF2B5EF4-FFF2-40B4-BE49-F238E27FC236}">
                  <a16:creationId xmlns:a16="http://schemas.microsoft.com/office/drawing/2014/main" id="{1F3236B5-7F0B-4331-8E0D-2252BF9F7C5C}"/>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3" name="Rectangle 212">
              <a:extLst>
                <a:ext uri="{FF2B5EF4-FFF2-40B4-BE49-F238E27FC236}">
                  <a16:creationId xmlns:a16="http://schemas.microsoft.com/office/drawing/2014/main" id="{BDB9342D-A06E-4446-947B-7EB80FC1522F}"/>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4" name="Rectangle 213">
              <a:extLst>
                <a:ext uri="{FF2B5EF4-FFF2-40B4-BE49-F238E27FC236}">
                  <a16:creationId xmlns:a16="http://schemas.microsoft.com/office/drawing/2014/main" id="{36803883-8470-41AC-8591-09BDBF7128E7}"/>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5" name="Rectangle 214">
              <a:extLst>
                <a:ext uri="{FF2B5EF4-FFF2-40B4-BE49-F238E27FC236}">
                  <a16:creationId xmlns:a16="http://schemas.microsoft.com/office/drawing/2014/main" id="{AF0ABB88-C6E4-4AEC-957E-A2F799942C4E}"/>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6" name="Rectangle 215">
              <a:extLst>
                <a:ext uri="{FF2B5EF4-FFF2-40B4-BE49-F238E27FC236}">
                  <a16:creationId xmlns:a16="http://schemas.microsoft.com/office/drawing/2014/main" id="{1256DAFB-858B-4147-99A6-D58325F84A72}"/>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7" name="Rectangle 216">
              <a:extLst>
                <a:ext uri="{FF2B5EF4-FFF2-40B4-BE49-F238E27FC236}">
                  <a16:creationId xmlns:a16="http://schemas.microsoft.com/office/drawing/2014/main" id="{6BAF6035-F87E-45D3-A4A0-CE7E4A44A077}"/>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8" name="Rectangle 217">
              <a:extLst>
                <a:ext uri="{FF2B5EF4-FFF2-40B4-BE49-F238E27FC236}">
                  <a16:creationId xmlns:a16="http://schemas.microsoft.com/office/drawing/2014/main" id="{B43B0BFB-20EF-4E91-91EC-4167D83B4292}"/>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9" name="Rectangle 218">
              <a:extLst>
                <a:ext uri="{FF2B5EF4-FFF2-40B4-BE49-F238E27FC236}">
                  <a16:creationId xmlns:a16="http://schemas.microsoft.com/office/drawing/2014/main" id="{7928DCD8-7635-478D-9D28-E06C11321556}"/>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0" name="Rectangle 219">
              <a:extLst>
                <a:ext uri="{FF2B5EF4-FFF2-40B4-BE49-F238E27FC236}">
                  <a16:creationId xmlns:a16="http://schemas.microsoft.com/office/drawing/2014/main" id="{06D85507-BB7E-4C10-8C6B-483E2902176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1" name="Rectangle 220">
              <a:extLst>
                <a:ext uri="{FF2B5EF4-FFF2-40B4-BE49-F238E27FC236}">
                  <a16:creationId xmlns:a16="http://schemas.microsoft.com/office/drawing/2014/main" id="{E856FC1F-4D7D-4E87-8BED-B68CA5FB593A}"/>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2" name="Rectangle 221">
              <a:extLst>
                <a:ext uri="{FF2B5EF4-FFF2-40B4-BE49-F238E27FC236}">
                  <a16:creationId xmlns:a16="http://schemas.microsoft.com/office/drawing/2014/main" id="{DF54E572-E3C0-4EB1-A9D1-9A307FAB6B64}"/>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3" name="Rectangle 222">
              <a:extLst>
                <a:ext uri="{FF2B5EF4-FFF2-40B4-BE49-F238E27FC236}">
                  <a16:creationId xmlns:a16="http://schemas.microsoft.com/office/drawing/2014/main" id="{B7419A12-5138-4A3A-ABC9-84117ECD0082}"/>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4" name="Rectangle 223">
              <a:extLst>
                <a:ext uri="{FF2B5EF4-FFF2-40B4-BE49-F238E27FC236}">
                  <a16:creationId xmlns:a16="http://schemas.microsoft.com/office/drawing/2014/main" id="{3F57830D-6CA3-4204-B4A7-F9FA2F5DEB4D}"/>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5" name="Rectangle 224">
              <a:extLst>
                <a:ext uri="{FF2B5EF4-FFF2-40B4-BE49-F238E27FC236}">
                  <a16:creationId xmlns:a16="http://schemas.microsoft.com/office/drawing/2014/main" id="{6CD6BEAE-5238-4A28-8E8B-59D766D2FD60}"/>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6" name="Rectangle 225">
              <a:extLst>
                <a:ext uri="{FF2B5EF4-FFF2-40B4-BE49-F238E27FC236}">
                  <a16:creationId xmlns:a16="http://schemas.microsoft.com/office/drawing/2014/main" id="{5EF92A67-5896-4596-8892-1463F28E2766}"/>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7" name="Rectangle 226">
              <a:extLst>
                <a:ext uri="{FF2B5EF4-FFF2-40B4-BE49-F238E27FC236}">
                  <a16:creationId xmlns:a16="http://schemas.microsoft.com/office/drawing/2014/main" id="{FAA39145-8FCB-4D57-BDBB-CD57ED57A86A}"/>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8" name="Rectangle 227">
              <a:extLst>
                <a:ext uri="{FF2B5EF4-FFF2-40B4-BE49-F238E27FC236}">
                  <a16:creationId xmlns:a16="http://schemas.microsoft.com/office/drawing/2014/main" id="{9D0D3EA0-DCCB-4A0D-A4CC-2785A61F9673}"/>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sp>
        <p:nvSpPr>
          <p:cNvPr id="2" name="Title 1">
            <a:extLst>
              <a:ext uri="{FF2B5EF4-FFF2-40B4-BE49-F238E27FC236}">
                <a16:creationId xmlns:a16="http://schemas.microsoft.com/office/drawing/2014/main" id="{4C484D8F-F2C2-4E99-8262-1B5126EF2AF4}"/>
              </a:ext>
            </a:extLst>
          </p:cNvPr>
          <p:cNvSpPr>
            <a:spLocks noGrp="1"/>
          </p:cNvSpPr>
          <p:nvPr>
            <p:ph type="title"/>
          </p:nvPr>
        </p:nvSpPr>
        <p:spPr/>
        <p:txBody>
          <a:bodyPr/>
          <a:lstStyle/>
          <a:p>
            <a:r>
              <a:rPr lang="en-US"/>
              <a:t>External collaboration using B2B</a:t>
            </a:r>
          </a:p>
        </p:txBody>
      </p:sp>
      <p:grpSp>
        <p:nvGrpSpPr>
          <p:cNvPr id="19" name="Group 18">
            <a:extLst>
              <a:ext uri="{FF2B5EF4-FFF2-40B4-BE49-F238E27FC236}">
                <a16:creationId xmlns:a16="http://schemas.microsoft.com/office/drawing/2014/main" id="{56CD3F94-B837-4BA3-BB38-C9E40BB25DFF}"/>
              </a:ext>
            </a:extLst>
          </p:cNvPr>
          <p:cNvGrpSpPr/>
          <p:nvPr/>
        </p:nvGrpSpPr>
        <p:grpSpPr>
          <a:xfrm>
            <a:off x="1452490" y="2187325"/>
            <a:ext cx="1688012" cy="1688012"/>
            <a:chOff x="1675884" y="3199139"/>
            <a:chExt cx="986281" cy="986281"/>
          </a:xfrm>
        </p:grpSpPr>
        <p:sp>
          <p:nvSpPr>
            <p:cNvPr id="20" name="Oval 19">
              <a:extLst>
                <a:ext uri="{FF2B5EF4-FFF2-40B4-BE49-F238E27FC236}">
                  <a16:creationId xmlns:a16="http://schemas.microsoft.com/office/drawing/2014/main" id="{1E6FC44B-2EEA-4D9E-873A-CD15E9B50BB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21" name="Group 20">
              <a:extLst>
                <a:ext uri="{FF2B5EF4-FFF2-40B4-BE49-F238E27FC236}">
                  <a16:creationId xmlns:a16="http://schemas.microsoft.com/office/drawing/2014/main" id="{51FEABE7-AE57-4716-B0AD-67FC83310CD2}"/>
                </a:ext>
              </a:extLst>
            </p:cNvPr>
            <p:cNvGrpSpPr/>
            <p:nvPr/>
          </p:nvGrpSpPr>
          <p:grpSpPr>
            <a:xfrm>
              <a:off x="1833837" y="3421671"/>
              <a:ext cx="670376" cy="541218"/>
              <a:chOff x="1124660" y="2438555"/>
              <a:chExt cx="1323363" cy="1068399"/>
            </a:xfrm>
          </p:grpSpPr>
          <p:sp>
            <p:nvSpPr>
              <p:cNvPr id="22" name="Freeform 5">
                <a:extLst>
                  <a:ext uri="{FF2B5EF4-FFF2-40B4-BE49-F238E27FC236}">
                    <a16:creationId xmlns:a16="http://schemas.microsoft.com/office/drawing/2014/main" id="{22DF074B-C3D4-404D-8D59-F04308482667}"/>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23" name="Group 22">
                <a:extLst>
                  <a:ext uri="{FF2B5EF4-FFF2-40B4-BE49-F238E27FC236}">
                    <a16:creationId xmlns:a16="http://schemas.microsoft.com/office/drawing/2014/main" id="{B6716EC8-AC6B-44A0-8BD9-6D66A55BA528}"/>
                  </a:ext>
                </a:extLst>
              </p:cNvPr>
              <p:cNvGrpSpPr/>
              <p:nvPr/>
            </p:nvGrpSpPr>
            <p:grpSpPr>
              <a:xfrm>
                <a:off x="1124660" y="2438555"/>
                <a:ext cx="593820" cy="706058"/>
                <a:chOff x="6447047" y="5804307"/>
                <a:chExt cx="414034" cy="492291"/>
              </a:xfrm>
            </p:grpSpPr>
            <p:sp>
              <p:nvSpPr>
                <p:cNvPr id="29" name="Freeform 9">
                  <a:extLst>
                    <a:ext uri="{FF2B5EF4-FFF2-40B4-BE49-F238E27FC236}">
                      <a16:creationId xmlns:a16="http://schemas.microsoft.com/office/drawing/2014/main" id="{EE647BA4-83E5-4555-B44A-0C68B23B23DF}"/>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30" name="Oval 29">
                  <a:extLst>
                    <a:ext uri="{FF2B5EF4-FFF2-40B4-BE49-F238E27FC236}">
                      <a16:creationId xmlns:a16="http://schemas.microsoft.com/office/drawing/2014/main" id="{2440525C-D24D-4468-A2AF-27B3F985DFC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grpSp>
      <p:sp>
        <p:nvSpPr>
          <p:cNvPr id="10" name="TextBox 9">
            <a:extLst>
              <a:ext uri="{FF2B5EF4-FFF2-40B4-BE49-F238E27FC236}">
                <a16:creationId xmlns:a16="http://schemas.microsoft.com/office/drawing/2014/main" id="{03148B4F-4B1E-48CC-97A2-14E71A967CE7}"/>
              </a:ext>
            </a:extLst>
          </p:cNvPr>
          <p:cNvSpPr txBox="1"/>
          <p:nvPr/>
        </p:nvSpPr>
        <p:spPr>
          <a:xfrm>
            <a:off x="1554578" y="3922087"/>
            <a:ext cx="1483837" cy="224114"/>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User A</a:t>
            </a:r>
          </a:p>
        </p:txBody>
      </p:sp>
      <p:sp>
        <p:nvSpPr>
          <p:cNvPr id="11" name="TextBox 10">
            <a:extLst>
              <a:ext uri="{FF2B5EF4-FFF2-40B4-BE49-F238E27FC236}">
                <a16:creationId xmlns:a16="http://schemas.microsoft.com/office/drawing/2014/main" id="{54E803CE-87E8-458A-96B7-3750992DBDB7}"/>
              </a:ext>
            </a:extLst>
          </p:cNvPr>
          <p:cNvSpPr txBox="1"/>
          <p:nvPr/>
        </p:nvSpPr>
        <p:spPr>
          <a:xfrm>
            <a:off x="9187462" y="3922087"/>
            <a:ext cx="1574636" cy="224114"/>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User B</a:t>
            </a:r>
          </a:p>
        </p:txBody>
      </p:sp>
      <p:sp>
        <p:nvSpPr>
          <p:cNvPr id="86" name="Rectangle 85">
            <a:extLst>
              <a:ext uri="{FF2B5EF4-FFF2-40B4-BE49-F238E27FC236}">
                <a16:creationId xmlns:a16="http://schemas.microsoft.com/office/drawing/2014/main" id="{9A137737-C68D-42A4-893F-E39DD673E196}"/>
              </a:ext>
            </a:extLst>
          </p:cNvPr>
          <p:cNvSpPr/>
          <p:nvPr/>
        </p:nvSpPr>
        <p:spPr>
          <a:xfrm>
            <a:off x="2215915" y="1589706"/>
            <a:ext cx="1289303" cy="672667"/>
          </a:xfrm>
          <a:prstGeom prst="rect">
            <a:avLst/>
          </a:prstGeom>
          <a:noFill/>
          <a:ln>
            <a:noFill/>
          </a:ln>
        </p:spPr>
        <p:txBody>
          <a:bodyPr wrap="square" lIns="0" tIns="0" rIns="0" bIns="0" anchor="t" anchorCtr="1">
            <a:noAutofit/>
          </a:bodyPr>
          <a:lstStyle/>
          <a:p>
            <a:pPr defTabSz="895922" fontAlgn="base">
              <a:lnSpc>
                <a:spcPct val="90000"/>
              </a:lnSpc>
              <a:spcBef>
                <a:spcPts val="1224"/>
              </a:spcBef>
              <a:spcAft>
                <a:spcPct val="0"/>
              </a:spcAft>
              <a:defRPr/>
            </a:pPr>
            <a:r>
              <a:rPr lang="en-US" sz="2040" spc="-30">
                <a:solidFill>
                  <a:srgbClr val="505050"/>
                </a:solidFill>
                <a:ea typeface="Segoe UI" pitchFamily="34" charset="0"/>
                <a:cs typeface="Segoe UI" pitchFamily="34" charset="0"/>
              </a:rPr>
              <a:t>Contoso</a:t>
            </a:r>
          </a:p>
        </p:txBody>
      </p:sp>
      <p:sp>
        <p:nvSpPr>
          <p:cNvPr id="87" name="Rectangle 86">
            <a:extLst>
              <a:ext uri="{FF2B5EF4-FFF2-40B4-BE49-F238E27FC236}">
                <a16:creationId xmlns:a16="http://schemas.microsoft.com/office/drawing/2014/main" id="{D8EFF3EF-655E-436E-8D10-0436F000F0A4}"/>
              </a:ext>
            </a:extLst>
          </p:cNvPr>
          <p:cNvSpPr/>
          <p:nvPr/>
        </p:nvSpPr>
        <p:spPr>
          <a:xfrm>
            <a:off x="9891007" y="1589706"/>
            <a:ext cx="1289303" cy="672667"/>
          </a:xfrm>
          <a:prstGeom prst="rect">
            <a:avLst/>
          </a:prstGeom>
          <a:noFill/>
          <a:ln>
            <a:noFill/>
          </a:ln>
        </p:spPr>
        <p:txBody>
          <a:bodyPr wrap="square" lIns="0" tIns="0" rIns="0" bIns="0" anchor="t" anchorCtr="1">
            <a:noAutofit/>
          </a:bodyPr>
          <a:lstStyle/>
          <a:p>
            <a:pPr defTabSz="895922" fontAlgn="base">
              <a:lnSpc>
                <a:spcPct val="90000"/>
              </a:lnSpc>
              <a:spcBef>
                <a:spcPts val="1224"/>
              </a:spcBef>
              <a:spcAft>
                <a:spcPct val="0"/>
              </a:spcAft>
              <a:defRPr/>
            </a:pPr>
            <a:r>
              <a:rPr lang="en-US" sz="2040" spc="-30" err="1">
                <a:solidFill>
                  <a:srgbClr val="505050"/>
                </a:solidFill>
                <a:ea typeface="Segoe UI" pitchFamily="34" charset="0"/>
                <a:cs typeface="Segoe UI" pitchFamily="34" charset="0"/>
              </a:rPr>
              <a:t>Fabrikam</a:t>
            </a:r>
            <a:endParaRPr lang="en-US" sz="2040" spc="-30">
              <a:solidFill>
                <a:srgbClr val="505050"/>
              </a:solidFill>
              <a:ea typeface="Segoe UI" pitchFamily="34" charset="0"/>
              <a:cs typeface="Segoe UI" pitchFamily="34" charset="0"/>
            </a:endParaRPr>
          </a:p>
        </p:txBody>
      </p:sp>
      <p:grpSp>
        <p:nvGrpSpPr>
          <p:cNvPr id="91" name="Group 90">
            <a:extLst>
              <a:ext uri="{FF2B5EF4-FFF2-40B4-BE49-F238E27FC236}">
                <a16:creationId xmlns:a16="http://schemas.microsoft.com/office/drawing/2014/main" id="{160A6548-0C44-4FFD-833A-5C40DBE3C0EA}"/>
              </a:ext>
            </a:extLst>
          </p:cNvPr>
          <p:cNvGrpSpPr/>
          <p:nvPr/>
        </p:nvGrpSpPr>
        <p:grpSpPr>
          <a:xfrm>
            <a:off x="3511396" y="2634926"/>
            <a:ext cx="1855108" cy="1090534"/>
            <a:chOff x="3441994" y="2445082"/>
            <a:chExt cx="1818898" cy="1069248"/>
          </a:xfrm>
        </p:grpSpPr>
        <p:sp>
          <p:nvSpPr>
            <p:cNvPr id="92" name="CRMArticles_EFF5" title="Icon of two documents stacked together with writing on them">
              <a:extLst>
                <a:ext uri="{FF2B5EF4-FFF2-40B4-BE49-F238E27FC236}">
                  <a16:creationId xmlns:a16="http://schemas.microsoft.com/office/drawing/2014/main" id="{704DAB10-2B1A-480F-89D9-94E5FADBBBEE}"/>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734"/>
            </a:p>
          </p:txBody>
        </p:sp>
        <p:sp>
          <p:nvSpPr>
            <p:cNvPr id="93" name="TextBox 92">
              <a:extLst>
                <a:ext uri="{FF2B5EF4-FFF2-40B4-BE49-F238E27FC236}">
                  <a16:creationId xmlns:a16="http://schemas.microsoft.com/office/drawing/2014/main" id="{242E9C0C-CBD7-4567-8BCD-4577BAF60D7A}"/>
                </a:ext>
              </a:extLst>
            </p:cNvPr>
            <p:cNvSpPr txBox="1"/>
            <p:nvPr/>
          </p:nvSpPr>
          <p:spPr>
            <a:xfrm>
              <a:off x="3441994" y="3074851"/>
              <a:ext cx="1818898" cy="439479"/>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Contoso </a:t>
              </a:r>
              <a:br>
                <a:rPr lang="en-US" sz="1428">
                  <a:gradFill>
                    <a:gsLst>
                      <a:gs pos="2917">
                        <a:schemeClr val="tx1"/>
                      </a:gs>
                      <a:gs pos="30000">
                        <a:schemeClr val="tx1"/>
                      </a:gs>
                    </a:gsLst>
                    <a:lin ang="5400000" scaled="0"/>
                  </a:gradFill>
                </a:rPr>
              </a:br>
              <a:r>
                <a:rPr lang="en-US" sz="1428">
                  <a:gradFill>
                    <a:gsLst>
                      <a:gs pos="2917">
                        <a:schemeClr val="tx1"/>
                      </a:gs>
                      <a:gs pos="30000">
                        <a:schemeClr val="tx1"/>
                      </a:gs>
                    </a:gsLst>
                    <a:lin ang="5400000" scaled="0"/>
                  </a:gradFill>
                </a:rPr>
                <a:t>Content</a:t>
              </a:r>
            </a:p>
          </p:txBody>
        </p:sp>
      </p:grpSp>
      <p:cxnSp>
        <p:nvCxnSpPr>
          <p:cNvPr id="94" name="Straight Arrow Connector 93">
            <a:extLst>
              <a:ext uri="{FF2B5EF4-FFF2-40B4-BE49-F238E27FC236}">
                <a16:creationId xmlns:a16="http://schemas.microsoft.com/office/drawing/2014/main" id="{96B1BA1A-20EF-424C-9D06-63881E5A491E}"/>
              </a:ext>
            </a:extLst>
          </p:cNvPr>
          <p:cNvCxnSpPr>
            <a:cxnSpLocks/>
          </p:cNvCxnSpPr>
          <p:nvPr/>
        </p:nvCxnSpPr>
        <p:spPr>
          <a:xfrm flipV="1">
            <a:off x="3140503" y="3022608"/>
            <a:ext cx="901660" cy="87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2EC4DEDA-928E-48F6-8AAE-D817C0630AA8}"/>
              </a:ext>
            </a:extLst>
          </p:cNvPr>
          <p:cNvGrpSpPr/>
          <p:nvPr/>
        </p:nvGrpSpPr>
        <p:grpSpPr>
          <a:xfrm>
            <a:off x="9130773" y="2178601"/>
            <a:ext cx="1688012" cy="1688012"/>
            <a:chOff x="1675884" y="3199139"/>
            <a:chExt cx="986281" cy="986281"/>
          </a:xfrm>
        </p:grpSpPr>
        <p:sp>
          <p:nvSpPr>
            <p:cNvPr id="97" name="Oval 96">
              <a:extLst>
                <a:ext uri="{FF2B5EF4-FFF2-40B4-BE49-F238E27FC236}">
                  <a16:creationId xmlns:a16="http://schemas.microsoft.com/office/drawing/2014/main" id="{EA01C102-9AE6-4D1D-B49C-7BE36F01EC84}"/>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98" name="Group 97">
              <a:extLst>
                <a:ext uri="{FF2B5EF4-FFF2-40B4-BE49-F238E27FC236}">
                  <a16:creationId xmlns:a16="http://schemas.microsoft.com/office/drawing/2014/main" id="{B384775D-B7A2-4160-AD9C-FDA177C6BBB5}"/>
                </a:ext>
              </a:extLst>
            </p:cNvPr>
            <p:cNvGrpSpPr/>
            <p:nvPr/>
          </p:nvGrpSpPr>
          <p:grpSpPr>
            <a:xfrm>
              <a:off x="1833837" y="3421671"/>
              <a:ext cx="670376" cy="541218"/>
              <a:chOff x="1124660" y="2438555"/>
              <a:chExt cx="1323363" cy="1068399"/>
            </a:xfrm>
          </p:grpSpPr>
          <p:sp>
            <p:nvSpPr>
              <p:cNvPr id="99" name="Freeform 5">
                <a:extLst>
                  <a:ext uri="{FF2B5EF4-FFF2-40B4-BE49-F238E27FC236}">
                    <a16:creationId xmlns:a16="http://schemas.microsoft.com/office/drawing/2014/main" id="{6E6F044B-BC8D-42D3-AF5D-6D6FBC1579C4}"/>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100" name="Group 99">
                <a:extLst>
                  <a:ext uri="{FF2B5EF4-FFF2-40B4-BE49-F238E27FC236}">
                    <a16:creationId xmlns:a16="http://schemas.microsoft.com/office/drawing/2014/main" id="{925C2F33-8E69-4F5E-99FD-299C35EB42A0}"/>
                  </a:ext>
                </a:extLst>
              </p:cNvPr>
              <p:cNvGrpSpPr/>
              <p:nvPr/>
            </p:nvGrpSpPr>
            <p:grpSpPr>
              <a:xfrm>
                <a:off x="1124660" y="2438555"/>
                <a:ext cx="593820" cy="706058"/>
                <a:chOff x="6447047" y="5804307"/>
                <a:chExt cx="414034" cy="492291"/>
              </a:xfrm>
            </p:grpSpPr>
            <p:sp>
              <p:nvSpPr>
                <p:cNvPr id="101" name="Freeform 9">
                  <a:extLst>
                    <a:ext uri="{FF2B5EF4-FFF2-40B4-BE49-F238E27FC236}">
                      <a16:creationId xmlns:a16="http://schemas.microsoft.com/office/drawing/2014/main" id="{0951BCA5-969A-4BD7-B8F8-C77E5F75AC1B}"/>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102" name="Oval 101">
                  <a:extLst>
                    <a:ext uri="{FF2B5EF4-FFF2-40B4-BE49-F238E27FC236}">
                      <a16:creationId xmlns:a16="http://schemas.microsoft.com/office/drawing/2014/main" id="{67EADE1B-E9C2-4464-B913-293ED176B396}"/>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grpSp>
      <p:cxnSp>
        <p:nvCxnSpPr>
          <p:cNvPr id="104" name="Straight Arrow Connector 103">
            <a:extLst>
              <a:ext uri="{FF2B5EF4-FFF2-40B4-BE49-F238E27FC236}">
                <a16:creationId xmlns:a16="http://schemas.microsoft.com/office/drawing/2014/main" id="{833E9D44-8266-4273-9CAE-D2309D7DB624}"/>
              </a:ext>
            </a:extLst>
          </p:cNvPr>
          <p:cNvCxnSpPr>
            <a:cxnSpLocks/>
          </p:cNvCxnSpPr>
          <p:nvPr/>
        </p:nvCxnSpPr>
        <p:spPr>
          <a:xfrm flipV="1">
            <a:off x="3140502" y="3399928"/>
            <a:ext cx="5955525" cy="16711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7137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500"/>
                                        <p:tgtEl>
                                          <p:spTgt spid="91"/>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decel="100000" fill="hold" nodeType="clickEffect">
                                  <p:stCondLst>
                                    <p:cond delay="0"/>
                                  </p:stCondLst>
                                  <p:childTnLst>
                                    <p:animMotion origin="layout" path="M -3.33333E-6 -1.85185E-6 L -0.61744 0.30671 " pathEditMode="relative" rAng="0" ptsTypes="AA">
                                      <p:cBhvr>
                                        <p:cTn id="15" dur="2000" fill="hold"/>
                                        <p:tgtEl>
                                          <p:spTgt spid="3"/>
                                        </p:tgtEl>
                                        <p:attrNameLst>
                                          <p:attrName>ppt_x</p:attrName>
                                          <p:attrName>ppt_y</p:attrName>
                                        </p:attrNameLst>
                                      </p:cBhvr>
                                      <p:rCtr x="-30872" y="15324"/>
                                    </p:animMotion>
                                  </p:childTnLst>
                                </p:cTn>
                              </p:par>
                              <p:par>
                                <p:cTn id="16" presetID="22" presetClass="entr" presetSubtype="8" fill="hold" nodeType="withEffect">
                                  <p:stCondLst>
                                    <p:cond delay="1750"/>
                                  </p:stCondLst>
                                  <p:childTnLst>
                                    <p:set>
                                      <p:cBhvr>
                                        <p:cTn id="17" dur="1" fill="hold">
                                          <p:stCondLst>
                                            <p:cond delay="0"/>
                                          </p:stCondLst>
                                        </p:cTn>
                                        <p:tgtEl>
                                          <p:spTgt spid="104"/>
                                        </p:tgtEl>
                                        <p:attrNameLst>
                                          <p:attrName>style.visibility</p:attrName>
                                        </p:attrNameLst>
                                      </p:cBhvr>
                                      <p:to>
                                        <p:strVal val="visible"/>
                                      </p:to>
                                    </p:set>
                                    <p:animEffect transition="in" filter="wipe(left)">
                                      <p:cBhvr>
                                        <p:cTn id="18" dur="500"/>
                                        <p:tgtEl>
                                          <p:spTgt spid="104"/>
                                        </p:tgtEl>
                                      </p:cBhvr>
                                    </p:animEffect>
                                  </p:childTnLst>
                                </p:cTn>
                              </p:par>
                            </p:childTnLst>
                          </p:cTn>
                        </p:par>
                        <p:par>
                          <p:cTn id="19" fill="hold">
                            <p:stCondLst>
                              <p:cond delay="2250"/>
                            </p:stCondLst>
                            <p:childTnLst>
                              <p:par>
                                <p:cTn id="20" presetID="22" presetClass="entr" presetSubtype="8"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wipe(left)">
                                      <p:cBhvr>
                                        <p:cTn id="22"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DCD23-924E-48F7-80BD-878B2DF3F3D5}"/>
              </a:ext>
            </a:extLst>
          </p:cNvPr>
          <p:cNvSpPr>
            <a:spLocks noGrp="1"/>
          </p:cNvSpPr>
          <p:nvPr>
            <p:ph type="title"/>
          </p:nvPr>
        </p:nvSpPr>
        <p:spPr/>
        <p:txBody>
          <a:bodyPr/>
          <a:lstStyle/>
          <a:p>
            <a:r>
              <a:rPr lang="en-US"/>
              <a:t>Authorization decoupled from Authentication</a:t>
            </a:r>
          </a:p>
        </p:txBody>
      </p:sp>
      <p:sp>
        <p:nvSpPr>
          <p:cNvPr id="8" name="TextBox 7">
            <a:extLst>
              <a:ext uri="{FF2B5EF4-FFF2-40B4-BE49-F238E27FC236}">
                <a16:creationId xmlns:a16="http://schemas.microsoft.com/office/drawing/2014/main" id="{EE18CCA8-F13B-4DF9-9528-32B18430276C}"/>
              </a:ext>
            </a:extLst>
          </p:cNvPr>
          <p:cNvSpPr txBox="1"/>
          <p:nvPr/>
        </p:nvSpPr>
        <p:spPr>
          <a:xfrm>
            <a:off x="1554578" y="3922087"/>
            <a:ext cx="1483837" cy="224114"/>
          </a:xfrm>
          <a:prstGeom prst="rect">
            <a:avLst/>
          </a:prstGeom>
          <a:noFill/>
        </p:spPr>
        <p:txBody>
          <a:bodyPr wrap="square" lIns="0" tIns="0" rIns="0" bIns="0" rtlCol="0">
            <a:spAutoFit/>
          </a:bodyPr>
          <a:lstStyle/>
          <a:p>
            <a:pPr algn="ctr"/>
            <a:r>
              <a:rPr lang="en-US" sz="1428" err="1">
                <a:gradFill>
                  <a:gsLst>
                    <a:gs pos="2917">
                      <a:schemeClr val="tx1"/>
                    </a:gs>
                    <a:gs pos="30000">
                      <a:schemeClr val="tx1"/>
                    </a:gs>
                  </a:gsLst>
                  <a:lin ang="5400000" scaled="0"/>
                </a:gradFill>
              </a:rPr>
              <a:t>Fabrikam</a:t>
            </a:r>
            <a:r>
              <a:rPr lang="en-US" sz="1428">
                <a:gradFill>
                  <a:gsLst>
                    <a:gs pos="2917">
                      <a:schemeClr val="tx1"/>
                    </a:gs>
                    <a:gs pos="30000">
                      <a:schemeClr val="tx1"/>
                    </a:gs>
                  </a:gsLst>
                  <a:lin ang="5400000" scaled="0"/>
                </a:gradFill>
              </a:rPr>
              <a:t> User</a:t>
            </a:r>
          </a:p>
        </p:txBody>
      </p:sp>
      <p:grpSp>
        <p:nvGrpSpPr>
          <p:cNvPr id="18" name="Group 17">
            <a:extLst>
              <a:ext uri="{FF2B5EF4-FFF2-40B4-BE49-F238E27FC236}">
                <a16:creationId xmlns:a16="http://schemas.microsoft.com/office/drawing/2014/main" id="{9FB7DD22-C8A9-4075-AF31-4612280A361E}"/>
              </a:ext>
            </a:extLst>
          </p:cNvPr>
          <p:cNvGrpSpPr/>
          <p:nvPr/>
        </p:nvGrpSpPr>
        <p:grpSpPr>
          <a:xfrm>
            <a:off x="3511396" y="2634926"/>
            <a:ext cx="1855108" cy="1090534"/>
            <a:chOff x="3441994" y="2445082"/>
            <a:chExt cx="1818898" cy="1069248"/>
          </a:xfrm>
        </p:grpSpPr>
        <p:sp>
          <p:nvSpPr>
            <p:cNvPr id="7" name="CRMArticles_EFF5" title="Icon of two documents stacked together with writing on them">
              <a:extLst>
                <a:ext uri="{FF2B5EF4-FFF2-40B4-BE49-F238E27FC236}">
                  <a16:creationId xmlns:a16="http://schemas.microsoft.com/office/drawing/2014/main" id="{F8D6760F-368D-4BB0-8389-655BD6500288}"/>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734"/>
            </a:p>
          </p:txBody>
        </p:sp>
        <p:sp>
          <p:nvSpPr>
            <p:cNvPr id="9" name="TextBox 8">
              <a:extLst>
                <a:ext uri="{FF2B5EF4-FFF2-40B4-BE49-F238E27FC236}">
                  <a16:creationId xmlns:a16="http://schemas.microsoft.com/office/drawing/2014/main" id="{F78E6FFC-664E-495B-9830-2A59A9898262}"/>
                </a:ext>
              </a:extLst>
            </p:cNvPr>
            <p:cNvSpPr txBox="1"/>
            <p:nvPr/>
          </p:nvSpPr>
          <p:spPr>
            <a:xfrm>
              <a:off x="3441994" y="3074851"/>
              <a:ext cx="1818898" cy="439479"/>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Contoso </a:t>
              </a:r>
              <a:br>
                <a:rPr lang="en-US" sz="1428">
                  <a:gradFill>
                    <a:gsLst>
                      <a:gs pos="2917">
                        <a:schemeClr val="tx1"/>
                      </a:gs>
                      <a:gs pos="30000">
                        <a:schemeClr val="tx1"/>
                      </a:gs>
                    </a:gsLst>
                    <a:lin ang="5400000" scaled="0"/>
                  </a:gradFill>
                </a:rPr>
              </a:br>
              <a:r>
                <a:rPr lang="en-US" sz="1428">
                  <a:gradFill>
                    <a:gsLst>
                      <a:gs pos="2917">
                        <a:schemeClr val="tx1"/>
                      </a:gs>
                      <a:gs pos="30000">
                        <a:schemeClr val="tx1"/>
                      </a:gs>
                    </a:gsLst>
                    <a:lin ang="5400000" scaled="0"/>
                  </a:gradFill>
                </a:rPr>
                <a:t>Content</a:t>
              </a:r>
            </a:p>
          </p:txBody>
        </p:sp>
      </p:grpSp>
      <p:sp>
        <p:nvSpPr>
          <p:cNvPr id="11" name="TextBox 10">
            <a:extLst>
              <a:ext uri="{FF2B5EF4-FFF2-40B4-BE49-F238E27FC236}">
                <a16:creationId xmlns:a16="http://schemas.microsoft.com/office/drawing/2014/main" id="{0BDABA4F-B20C-4AA9-9AD4-C9B0B0CB2C7E}"/>
              </a:ext>
            </a:extLst>
          </p:cNvPr>
          <p:cNvSpPr txBox="1"/>
          <p:nvPr/>
        </p:nvSpPr>
        <p:spPr>
          <a:xfrm>
            <a:off x="5400106" y="3922087"/>
            <a:ext cx="1636262" cy="224114"/>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Contoso Sign In</a:t>
            </a:r>
          </a:p>
        </p:txBody>
      </p:sp>
      <p:sp>
        <p:nvSpPr>
          <p:cNvPr id="13" name="TextBox 12">
            <a:extLst>
              <a:ext uri="{FF2B5EF4-FFF2-40B4-BE49-F238E27FC236}">
                <a16:creationId xmlns:a16="http://schemas.microsoft.com/office/drawing/2014/main" id="{92888343-E45C-4A0F-BA1A-124B104F7E58}"/>
              </a:ext>
            </a:extLst>
          </p:cNvPr>
          <p:cNvSpPr txBox="1"/>
          <p:nvPr/>
        </p:nvSpPr>
        <p:spPr>
          <a:xfrm>
            <a:off x="9187462" y="3922087"/>
            <a:ext cx="1574636" cy="224114"/>
          </a:xfrm>
          <a:prstGeom prst="rect">
            <a:avLst/>
          </a:prstGeom>
          <a:noFill/>
        </p:spPr>
        <p:txBody>
          <a:bodyPr wrap="square" lIns="0" tIns="0" rIns="0" bIns="0" rtlCol="0">
            <a:spAutoFit/>
          </a:bodyPr>
          <a:lstStyle/>
          <a:p>
            <a:pPr algn="ctr"/>
            <a:r>
              <a:rPr lang="en-US" sz="1428" err="1">
                <a:gradFill>
                  <a:gsLst>
                    <a:gs pos="2917">
                      <a:schemeClr val="tx1"/>
                    </a:gs>
                    <a:gs pos="30000">
                      <a:schemeClr val="tx1"/>
                    </a:gs>
                  </a:gsLst>
                  <a:lin ang="5400000" scaled="0"/>
                </a:gradFill>
              </a:rPr>
              <a:t>Fabrikam</a:t>
            </a:r>
            <a:r>
              <a:rPr lang="en-US" sz="1428">
                <a:gradFill>
                  <a:gsLst>
                    <a:gs pos="2917">
                      <a:schemeClr val="tx1"/>
                    </a:gs>
                    <a:gs pos="30000">
                      <a:schemeClr val="tx1"/>
                    </a:gs>
                  </a:gsLst>
                  <a:lin ang="5400000" scaled="0"/>
                </a:gradFill>
              </a:rPr>
              <a:t> Sign In</a:t>
            </a:r>
          </a:p>
        </p:txBody>
      </p:sp>
      <p:grpSp>
        <p:nvGrpSpPr>
          <p:cNvPr id="4" name="Group 3">
            <a:extLst>
              <a:ext uri="{FF2B5EF4-FFF2-40B4-BE49-F238E27FC236}">
                <a16:creationId xmlns:a16="http://schemas.microsoft.com/office/drawing/2014/main" id="{5196C62C-86C3-4ECC-9E41-167827912204}"/>
              </a:ext>
            </a:extLst>
          </p:cNvPr>
          <p:cNvGrpSpPr/>
          <p:nvPr/>
        </p:nvGrpSpPr>
        <p:grpSpPr>
          <a:xfrm>
            <a:off x="1452490" y="2187325"/>
            <a:ext cx="1688012" cy="1688012"/>
            <a:chOff x="1675884" y="3199139"/>
            <a:chExt cx="986281" cy="986281"/>
          </a:xfrm>
        </p:grpSpPr>
        <p:sp>
          <p:nvSpPr>
            <p:cNvPr id="40" name="Oval 39">
              <a:extLst>
                <a:ext uri="{FF2B5EF4-FFF2-40B4-BE49-F238E27FC236}">
                  <a16:creationId xmlns:a16="http://schemas.microsoft.com/office/drawing/2014/main" id="{BE604D3C-5AA3-4BDE-8D94-99CFD1DCDD1F}"/>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41" name="Group 40">
              <a:extLst>
                <a:ext uri="{FF2B5EF4-FFF2-40B4-BE49-F238E27FC236}">
                  <a16:creationId xmlns:a16="http://schemas.microsoft.com/office/drawing/2014/main" id="{98F65069-282B-4399-90BC-3517A1858345}"/>
                </a:ext>
              </a:extLst>
            </p:cNvPr>
            <p:cNvGrpSpPr/>
            <p:nvPr/>
          </p:nvGrpSpPr>
          <p:grpSpPr>
            <a:xfrm>
              <a:off x="1833837" y="3421671"/>
              <a:ext cx="670376" cy="541218"/>
              <a:chOff x="1124660" y="2438555"/>
              <a:chExt cx="1323363" cy="1068399"/>
            </a:xfrm>
          </p:grpSpPr>
          <p:sp>
            <p:nvSpPr>
              <p:cNvPr id="42" name="Freeform 5">
                <a:extLst>
                  <a:ext uri="{FF2B5EF4-FFF2-40B4-BE49-F238E27FC236}">
                    <a16:creationId xmlns:a16="http://schemas.microsoft.com/office/drawing/2014/main" id="{9CC9F5E4-7C96-4302-BC6A-076C983EE259}"/>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47" name="Group 46">
                <a:extLst>
                  <a:ext uri="{FF2B5EF4-FFF2-40B4-BE49-F238E27FC236}">
                    <a16:creationId xmlns:a16="http://schemas.microsoft.com/office/drawing/2014/main" id="{D736FB5A-22D4-4246-A560-63622E79F01E}"/>
                  </a:ext>
                </a:extLst>
              </p:cNvPr>
              <p:cNvGrpSpPr/>
              <p:nvPr/>
            </p:nvGrpSpPr>
            <p:grpSpPr>
              <a:xfrm>
                <a:off x="1124660" y="2438555"/>
                <a:ext cx="593820" cy="706058"/>
                <a:chOff x="6447047" y="5804307"/>
                <a:chExt cx="414034" cy="492291"/>
              </a:xfrm>
            </p:grpSpPr>
            <p:sp>
              <p:nvSpPr>
                <p:cNvPr id="48" name="Freeform 9">
                  <a:extLst>
                    <a:ext uri="{FF2B5EF4-FFF2-40B4-BE49-F238E27FC236}">
                      <a16:creationId xmlns:a16="http://schemas.microsoft.com/office/drawing/2014/main" id="{4854DF42-F1A4-43DF-B89F-9A05AAA5DC38}"/>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49" name="Oval 48">
                  <a:extLst>
                    <a:ext uri="{FF2B5EF4-FFF2-40B4-BE49-F238E27FC236}">
                      <a16:creationId xmlns:a16="http://schemas.microsoft.com/office/drawing/2014/main" id="{92CA0118-A969-4C55-93DA-90E1FA33B3BA}"/>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grpSp>
      <p:grpSp>
        <p:nvGrpSpPr>
          <p:cNvPr id="51" name="Group 50">
            <a:extLst>
              <a:ext uri="{FF2B5EF4-FFF2-40B4-BE49-F238E27FC236}">
                <a16:creationId xmlns:a16="http://schemas.microsoft.com/office/drawing/2014/main" id="{B1EFFBAA-9743-4B19-9E2B-FC803432E16D}"/>
              </a:ext>
            </a:extLst>
          </p:cNvPr>
          <p:cNvGrpSpPr/>
          <p:nvPr/>
        </p:nvGrpSpPr>
        <p:grpSpPr>
          <a:xfrm>
            <a:off x="5374231" y="2178601"/>
            <a:ext cx="1688012" cy="1688012"/>
            <a:chOff x="8171962" y="4561795"/>
            <a:chExt cx="1356199" cy="1356199"/>
          </a:xfrm>
        </p:grpSpPr>
        <p:sp>
          <p:nvSpPr>
            <p:cNvPr id="85" name="Oval 84">
              <a:extLst>
                <a:ext uri="{FF2B5EF4-FFF2-40B4-BE49-F238E27FC236}">
                  <a16:creationId xmlns:a16="http://schemas.microsoft.com/office/drawing/2014/main" id="{B0C2DE32-92D7-4538-B2DE-1F88457FFF92}"/>
                </a:ext>
              </a:extLst>
            </p:cNvPr>
            <p:cNvSpPr/>
            <p:nvPr/>
          </p:nvSpPr>
          <p:spPr bwMode="auto">
            <a:xfrm>
              <a:off x="8171962" y="4561795"/>
              <a:ext cx="1356199" cy="1356199"/>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86" name="Group 85">
              <a:extLst>
                <a:ext uri="{FF2B5EF4-FFF2-40B4-BE49-F238E27FC236}">
                  <a16:creationId xmlns:a16="http://schemas.microsoft.com/office/drawing/2014/main" id="{1731A717-B602-41F5-B019-B9DC26379254}"/>
                </a:ext>
              </a:extLst>
            </p:cNvPr>
            <p:cNvGrpSpPr/>
            <p:nvPr/>
          </p:nvGrpSpPr>
          <p:grpSpPr>
            <a:xfrm>
              <a:off x="8446400" y="4897533"/>
              <a:ext cx="894919" cy="752296"/>
              <a:chOff x="8680527" y="5224847"/>
              <a:chExt cx="894919" cy="752296"/>
            </a:xfrm>
          </p:grpSpPr>
          <p:sp>
            <p:nvSpPr>
              <p:cNvPr id="87" name="Browser_2" title="Icon of a browser window with a home symbol inside">
                <a:extLst>
                  <a:ext uri="{FF2B5EF4-FFF2-40B4-BE49-F238E27FC236}">
                    <a16:creationId xmlns:a16="http://schemas.microsoft.com/office/drawing/2014/main" id="{DA7AED0C-9281-4D01-9511-0209FDEC5BD4}"/>
                  </a:ext>
                </a:extLst>
              </p:cNvPr>
              <p:cNvSpPr>
                <a:spLocks noChangeAspect="1" noEditPoints="1"/>
              </p:cNvSpPr>
              <p:nvPr/>
            </p:nvSpPr>
            <p:spPr bwMode="auto">
              <a:xfrm>
                <a:off x="9197870" y="5369294"/>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88" name="GenericApp_EB3B" title="Icon of an app window">
                <a:extLst>
                  <a:ext uri="{FF2B5EF4-FFF2-40B4-BE49-F238E27FC236}">
                    <a16:creationId xmlns:a16="http://schemas.microsoft.com/office/drawing/2014/main" id="{E141C6FA-477E-4BAF-AEE8-1DC0E7DF4962}"/>
                  </a:ext>
                </a:extLst>
              </p:cNvPr>
              <p:cNvSpPr>
                <a:spLocks noChangeAspect="1" noEditPoints="1"/>
              </p:cNvSpPr>
              <p:nvPr/>
            </p:nvSpPr>
            <p:spPr bwMode="auto">
              <a:xfrm>
                <a:off x="8680527" y="5224847"/>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89" name="Website" title="Icon of multiple app windows">
                <a:extLst>
                  <a:ext uri="{FF2B5EF4-FFF2-40B4-BE49-F238E27FC236}">
                    <a16:creationId xmlns:a16="http://schemas.microsoft.com/office/drawing/2014/main" id="{EED15AB7-4380-47E2-AA45-BB8E240DF4DC}"/>
                  </a:ext>
                </a:extLst>
              </p:cNvPr>
              <p:cNvSpPr>
                <a:spLocks noChangeAspect="1" noEditPoints="1"/>
              </p:cNvSpPr>
              <p:nvPr/>
            </p:nvSpPr>
            <p:spPr bwMode="auto">
              <a:xfrm>
                <a:off x="8749125" y="5656139"/>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grpSp>
        <p:nvGrpSpPr>
          <p:cNvPr id="90" name="Group 89">
            <a:extLst>
              <a:ext uri="{FF2B5EF4-FFF2-40B4-BE49-F238E27FC236}">
                <a16:creationId xmlns:a16="http://schemas.microsoft.com/office/drawing/2014/main" id="{38ED195D-35CA-4DDA-BF48-2AD45B6AA206}"/>
              </a:ext>
            </a:extLst>
          </p:cNvPr>
          <p:cNvGrpSpPr/>
          <p:nvPr/>
        </p:nvGrpSpPr>
        <p:grpSpPr>
          <a:xfrm>
            <a:off x="9130773" y="2178601"/>
            <a:ext cx="1688012" cy="1688012"/>
            <a:chOff x="8171962" y="4561795"/>
            <a:chExt cx="1356199" cy="1356199"/>
          </a:xfrm>
        </p:grpSpPr>
        <p:sp>
          <p:nvSpPr>
            <p:cNvPr id="91" name="Oval 90">
              <a:extLst>
                <a:ext uri="{FF2B5EF4-FFF2-40B4-BE49-F238E27FC236}">
                  <a16:creationId xmlns:a16="http://schemas.microsoft.com/office/drawing/2014/main" id="{97B9EC72-523E-4480-B310-76FD7C561D71}"/>
                </a:ext>
              </a:extLst>
            </p:cNvPr>
            <p:cNvSpPr/>
            <p:nvPr/>
          </p:nvSpPr>
          <p:spPr bwMode="auto">
            <a:xfrm>
              <a:off x="8171962" y="4561795"/>
              <a:ext cx="1356199" cy="1356199"/>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92" name="Group 91">
              <a:extLst>
                <a:ext uri="{FF2B5EF4-FFF2-40B4-BE49-F238E27FC236}">
                  <a16:creationId xmlns:a16="http://schemas.microsoft.com/office/drawing/2014/main" id="{FAB6768E-5F90-44B6-BF32-F2AC1872480B}"/>
                </a:ext>
              </a:extLst>
            </p:cNvPr>
            <p:cNvGrpSpPr/>
            <p:nvPr/>
          </p:nvGrpSpPr>
          <p:grpSpPr>
            <a:xfrm>
              <a:off x="8446400" y="4897533"/>
              <a:ext cx="894919" cy="752296"/>
              <a:chOff x="8680527" y="5224847"/>
              <a:chExt cx="894919" cy="752296"/>
            </a:xfrm>
          </p:grpSpPr>
          <p:sp>
            <p:nvSpPr>
              <p:cNvPr id="93" name="Browser_2" title="Icon of a browser window with a home symbol inside">
                <a:extLst>
                  <a:ext uri="{FF2B5EF4-FFF2-40B4-BE49-F238E27FC236}">
                    <a16:creationId xmlns:a16="http://schemas.microsoft.com/office/drawing/2014/main" id="{DFCA597E-4266-4275-87D8-BB5C4A46405A}"/>
                  </a:ext>
                </a:extLst>
              </p:cNvPr>
              <p:cNvSpPr>
                <a:spLocks noChangeAspect="1" noEditPoints="1"/>
              </p:cNvSpPr>
              <p:nvPr/>
            </p:nvSpPr>
            <p:spPr bwMode="auto">
              <a:xfrm>
                <a:off x="9197870" y="5369294"/>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94" name="GenericApp_EB3B" title="Icon of an app window">
                <a:extLst>
                  <a:ext uri="{FF2B5EF4-FFF2-40B4-BE49-F238E27FC236}">
                    <a16:creationId xmlns:a16="http://schemas.microsoft.com/office/drawing/2014/main" id="{E1A4A69A-B493-4CE5-A056-64194F2C52D1}"/>
                  </a:ext>
                </a:extLst>
              </p:cNvPr>
              <p:cNvSpPr>
                <a:spLocks noChangeAspect="1" noEditPoints="1"/>
              </p:cNvSpPr>
              <p:nvPr/>
            </p:nvSpPr>
            <p:spPr bwMode="auto">
              <a:xfrm>
                <a:off x="8680527" y="5224847"/>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95" name="Website" title="Icon of multiple app windows">
                <a:extLst>
                  <a:ext uri="{FF2B5EF4-FFF2-40B4-BE49-F238E27FC236}">
                    <a16:creationId xmlns:a16="http://schemas.microsoft.com/office/drawing/2014/main" id="{FD07A1C4-E635-4282-AB57-E3A506DE4C48}"/>
                  </a:ext>
                </a:extLst>
              </p:cNvPr>
              <p:cNvSpPr>
                <a:spLocks noChangeAspect="1" noEditPoints="1"/>
              </p:cNvSpPr>
              <p:nvPr/>
            </p:nvSpPr>
            <p:spPr bwMode="auto">
              <a:xfrm>
                <a:off x="8749125" y="5656139"/>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sp>
        <p:nvSpPr>
          <p:cNvPr id="103" name="Rectangle 102">
            <a:extLst>
              <a:ext uri="{FF2B5EF4-FFF2-40B4-BE49-F238E27FC236}">
                <a16:creationId xmlns:a16="http://schemas.microsoft.com/office/drawing/2014/main" id="{1A6807AD-7D41-4E5F-B335-1684C2E96FC7}"/>
              </a:ext>
            </a:extLst>
          </p:cNvPr>
          <p:cNvSpPr/>
          <p:nvPr/>
        </p:nvSpPr>
        <p:spPr>
          <a:xfrm>
            <a:off x="931981" y="4582849"/>
            <a:ext cx="2098358" cy="672667"/>
          </a:xfrm>
          <a:prstGeom prst="rect">
            <a:avLst/>
          </a:prstGeom>
          <a:noFill/>
          <a:ln>
            <a:noFill/>
          </a:ln>
        </p:spPr>
        <p:txBody>
          <a:bodyPr wrap="square" lIns="0" tIns="0" rIns="0" bIns="0" anchor="t" anchorCtr="1">
            <a:noAutofit/>
          </a:bodyPr>
          <a:lstStyle/>
          <a:p>
            <a:pPr marL="349724" indent="-349724" defTabSz="895922" fontAlgn="base">
              <a:lnSpc>
                <a:spcPct val="90000"/>
              </a:lnSpc>
              <a:spcBef>
                <a:spcPts val="1224"/>
              </a:spcBef>
              <a:spcAft>
                <a:spcPct val="0"/>
              </a:spcAft>
              <a:buFont typeface="+mj-lt"/>
              <a:buAutoNum type="arabicPeriod"/>
              <a:defRPr/>
            </a:pPr>
            <a:r>
              <a:rPr lang="en-US" sz="2040" spc="-30">
                <a:solidFill>
                  <a:srgbClr val="505050"/>
                </a:solidFill>
                <a:ea typeface="Segoe UI" pitchFamily="34" charset="0"/>
                <a:cs typeface="Segoe UI" pitchFamily="34" charset="0"/>
              </a:rPr>
              <a:t>User tries to access content</a:t>
            </a:r>
          </a:p>
        </p:txBody>
      </p:sp>
      <p:sp>
        <p:nvSpPr>
          <p:cNvPr id="104" name="Rectangle 103">
            <a:extLst>
              <a:ext uri="{FF2B5EF4-FFF2-40B4-BE49-F238E27FC236}">
                <a16:creationId xmlns:a16="http://schemas.microsoft.com/office/drawing/2014/main" id="{24BE2407-969C-4C97-987B-03ADD322DE5C}"/>
              </a:ext>
            </a:extLst>
          </p:cNvPr>
          <p:cNvSpPr/>
          <p:nvPr/>
        </p:nvSpPr>
        <p:spPr>
          <a:xfrm>
            <a:off x="931982" y="5626268"/>
            <a:ext cx="2729029" cy="672667"/>
          </a:xfrm>
          <a:prstGeom prst="rect">
            <a:avLst/>
          </a:prstGeom>
          <a:noFill/>
          <a:ln>
            <a:noFill/>
          </a:ln>
        </p:spPr>
        <p:txBody>
          <a:bodyPr wrap="square" lIns="0" tIns="0" rIns="0" bIns="0" anchor="t" anchorCtr="1">
            <a:noAutofit/>
          </a:bodyPr>
          <a:lstStyle/>
          <a:p>
            <a:pPr marL="349724" indent="-349724" defTabSz="895922" fontAlgn="base">
              <a:lnSpc>
                <a:spcPct val="90000"/>
              </a:lnSpc>
              <a:spcBef>
                <a:spcPts val="1224"/>
              </a:spcBef>
              <a:spcAft>
                <a:spcPct val="0"/>
              </a:spcAft>
              <a:buFont typeface="+mj-lt"/>
              <a:buAutoNum type="arabicPeriod" startAt="2"/>
              <a:defRPr/>
            </a:pPr>
            <a:r>
              <a:rPr lang="en-US" sz="2040" spc="-30">
                <a:solidFill>
                  <a:srgbClr val="505050"/>
                </a:solidFill>
                <a:ea typeface="Segoe UI" pitchFamily="34" charset="0"/>
                <a:cs typeface="Segoe UI" pitchFamily="34" charset="0"/>
              </a:rPr>
              <a:t>Content redirects for authentication and authorization</a:t>
            </a:r>
          </a:p>
        </p:txBody>
      </p:sp>
      <p:sp>
        <p:nvSpPr>
          <p:cNvPr id="105" name="Rectangle 104">
            <a:extLst>
              <a:ext uri="{FF2B5EF4-FFF2-40B4-BE49-F238E27FC236}">
                <a16:creationId xmlns:a16="http://schemas.microsoft.com/office/drawing/2014/main" id="{A152C9D9-44EA-4332-8B72-AA9630B7EAF5}"/>
              </a:ext>
            </a:extLst>
          </p:cNvPr>
          <p:cNvSpPr/>
          <p:nvPr/>
        </p:nvSpPr>
        <p:spPr>
          <a:xfrm>
            <a:off x="4495161" y="5626268"/>
            <a:ext cx="3059425" cy="672667"/>
          </a:xfrm>
          <a:prstGeom prst="rect">
            <a:avLst/>
          </a:prstGeom>
          <a:noFill/>
          <a:ln>
            <a:noFill/>
          </a:ln>
        </p:spPr>
        <p:txBody>
          <a:bodyPr wrap="square" lIns="0" tIns="0" rIns="0" bIns="0" anchor="t" anchorCtr="1">
            <a:noAutofit/>
          </a:bodyPr>
          <a:lstStyle/>
          <a:p>
            <a:pPr marL="349724" indent="-349724" defTabSz="895922" fontAlgn="base">
              <a:lnSpc>
                <a:spcPct val="90000"/>
              </a:lnSpc>
              <a:spcBef>
                <a:spcPts val="1224"/>
              </a:spcBef>
              <a:spcAft>
                <a:spcPct val="0"/>
              </a:spcAft>
              <a:buFont typeface="+mj-lt"/>
              <a:buAutoNum type="arabicPeriod" startAt="4"/>
              <a:defRPr/>
            </a:pPr>
            <a:r>
              <a:rPr lang="en-US" sz="2040" spc="-30" err="1">
                <a:solidFill>
                  <a:srgbClr val="505050"/>
                </a:solidFill>
                <a:ea typeface="Segoe UI" pitchFamily="34" charset="0"/>
                <a:cs typeface="Segoe UI" pitchFamily="34" charset="0"/>
              </a:rPr>
              <a:t>Fabrikam</a:t>
            </a:r>
            <a:r>
              <a:rPr lang="en-US" sz="2040" spc="-30">
                <a:solidFill>
                  <a:srgbClr val="505050"/>
                </a:solidFill>
                <a:ea typeface="Segoe UI" pitchFamily="34" charset="0"/>
                <a:cs typeface="Segoe UI" pitchFamily="34" charset="0"/>
              </a:rPr>
              <a:t> authenticates the user and sends Contoso a token</a:t>
            </a:r>
          </a:p>
        </p:txBody>
      </p:sp>
      <p:cxnSp>
        <p:nvCxnSpPr>
          <p:cNvPr id="106" name="Straight Arrow Connector 105">
            <a:extLst>
              <a:ext uri="{FF2B5EF4-FFF2-40B4-BE49-F238E27FC236}">
                <a16:creationId xmlns:a16="http://schemas.microsoft.com/office/drawing/2014/main" id="{6F565FA9-AE95-4D87-A415-024574C5CBF7}"/>
              </a:ext>
            </a:extLst>
          </p:cNvPr>
          <p:cNvCxnSpPr>
            <a:cxnSpLocks/>
            <a:stCxn id="40" idx="6"/>
          </p:cNvCxnSpPr>
          <p:nvPr/>
        </p:nvCxnSpPr>
        <p:spPr>
          <a:xfrm flipV="1">
            <a:off x="3140503" y="3022608"/>
            <a:ext cx="901660" cy="87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1557F93A-1DAF-4098-834E-E2573E9AB329}"/>
              </a:ext>
            </a:extLst>
          </p:cNvPr>
          <p:cNvCxnSpPr>
            <a:cxnSpLocks/>
          </p:cNvCxnSpPr>
          <p:nvPr/>
        </p:nvCxnSpPr>
        <p:spPr>
          <a:xfrm>
            <a:off x="4699140" y="3022607"/>
            <a:ext cx="53076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1" name="Arc 110">
            <a:extLst>
              <a:ext uri="{FF2B5EF4-FFF2-40B4-BE49-F238E27FC236}">
                <a16:creationId xmlns:a16="http://schemas.microsoft.com/office/drawing/2014/main" id="{0895DCCB-4435-4A9A-A371-0E4783B51CE3}"/>
              </a:ext>
            </a:extLst>
          </p:cNvPr>
          <p:cNvSpPr/>
          <p:nvPr/>
        </p:nvSpPr>
        <p:spPr>
          <a:xfrm rot="16200000">
            <a:off x="4400415" y="1805435"/>
            <a:ext cx="1658982" cy="1658982"/>
          </a:xfrm>
          <a:prstGeom prst="arc">
            <a:avLst>
              <a:gd name="adj1" fmla="val 16200000"/>
              <a:gd name="adj2" fmla="val 3586102"/>
            </a:avLst>
          </a:prstGeom>
          <a:ln>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112" name="Rectangle 111">
            <a:extLst>
              <a:ext uri="{FF2B5EF4-FFF2-40B4-BE49-F238E27FC236}">
                <a16:creationId xmlns:a16="http://schemas.microsoft.com/office/drawing/2014/main" id="{E02F1D6F-1CF9-4818-8E6A-EDB177B70145}"/>
              </a:ext>
            </a:extLst>
          </p:cNvPr>
          <p:cNvSpPr/>
          <p:nvPr/>
        </p:nvSpPr>
        <p:spPr>
          <a:xfrm>
            <a:off x="4495161" y="4582849"/>
            <a:ext cx="3446153" cy="672667"/>
          </a:xfrm>
          <a:prstGeom prst="rect">
            <a:avLst/>
          </a:prstGeom>
          <a:noFill/>
          <a:ln>
            <a:noFill/>
          </a:ln>
        </p:spPr>
        <p:txBody>
          <a:bodyPr wrap="square" lIns="0" tIns="0" rIns="0" bIns="0" anchor="t" anchorCtr="1">
            <a:noAutofit/>
          </a:bodyPr>
          <a:lstStyle/>
          <a:p>
            <a:pPr marL="349724" indent="-349724" defTabSz="895922" fontAlgn="base">
              <a:lnSpc>
                <a:spcPct val="90000"/>
              </a:lnSpc>
              <a:spcBef>
                <a:spcPts val="1224"/>
              </a:spcBef>
              <a:spcAft>
                <a:spcPct val="0"/>
              </a:spcAft>
              <a:buFont typeface="+mj-lt"/>
              <a:buAutoNum type="arabicPeriod" startAt="3"/>
              <a:defRPr/>
            </a:pPr>
            <a:r>
              <a:rPr lang="en-US" sz="2040" spc="-30">
                <a:solidFill>
                  <a:srgbClr val="505050"/>
                </a:solidFill>
                <a:ea typeface="Segoe UI" pitchFamily="34" charset="0"/>
                <a:cs typeface="Segoe UI" pitchFamily="34" charset="0"/>
              </a:rPr>
              <a:t>Contoso recognizes the guest and redirects to </a:t>
            </a:r>
            <a:r>
              <a:rPr lang="en-US" sz="2040" spc="-30" err="1">
                <a:solidFill>
                  <a:srgbClr val="505050"/>
                </a:solidFill>
                <a:ea typeface="Segoe UI" pitchFamily="34" charset="0"/>
                <a:cs typeface="Segoe UI" pitchFamily="34" charset="0"/>
              </a:rPr>
              <a:t>Fabrikam</a:t>
            </a:r>
            <a:r>
              <a:rPr lang="en-US" sz="2040" spc="-30">
                <a:solidFill>
                  <a:srgbClr val="505050"/>
                </a:solidFill>
                <a:ea typeface="Segoe UI" pitchFamily="34" charset="0"/>
                <a:cs typeface="Segoe UI" pitchFamily="34" charset="0"/>
              </a:rPr>
              <a:t> for authentication</a:t>
            </a:r>
          </a:p>
        </p:txBody>
      </p:sp>
      <p:cxnSp>
        <p:nvCxnSpPr>
          <p:cNvPr id="113" name="Straight Arrow Connector 112">
            <a:extLst>
              <a:ext uri="{FF2B5EF4-FFF2-40B4-BE49-F238E27FC236}">
                <a16:creationId xmlns:a16="http://schemas.microsoft.com/office/drawing/2014/main" id="{1456A8C4-5683-43A9-AAEE-6B0A1FC22263}"/>
              </a:ext>
            </a:extLst>
          </p:cNvPr>
          <p:cNvCxnSpPr>
            <a:cxnSpLocks/>
          </p:cNvCxnSpPr>
          <p:nvPr/>
        </p:nvCxnSpPr>
        <p:spPr>
          <a:xfrm>
            <a:off x="7054517" y="3022607"/>
            <a:ext cx="187949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ADC54139-D318-44EF-A957-4F976C05324A}"/>
              </a:ext>
            </a:extLst>
          </p:cNvPr>
          <p:cNvSpPr/>
          <p:nvPr/>
        </p:nvSpPr>
        <p:spPr>
          <a:xfrm>
            <a:off x="8445068" y="4582849"/>
            <a:ext cx="3059425" cy="672667"/>
          </a:xfrm>
          <a:prstGeom prst="rect">
            <a:avLst/>
          </a:prstGeom>
          <a:noFill/>
          <a:ln>
            <a:noFill/>
          </a:ln>
        </p:spPr>
        <p:txBody>
          <a:bodyPr wrap="square" lIns="0" tIns="0" rIns="0" bIns="0" anchor="t" anchorCtr="1">
            <a:noAutofit/>
          </a:bodyPr>
          <a:lstStyle/>
          <a:p>
            <a:pPr marL="349724" indent="-349724" defTabSz="895922" fontAlgn="base">
              <a:lnSpc>
                <a:spcPct val="90000"/>
              </a:lnSpc>
              <a:spcBef>
                <a:spcPts val="1224"/>
              </a:spcBef>
              <a:spcAft>
                <a:spcPct val="0"/>
              </a:spcAft>
              <a:buFont typeface="+mj-lt"/>
              <a:buAutoNum type="arabicPeriod" startAt="5"/>
              <a:defRPr/>
            </a:pPr>
            <a:r>
              <a:rPr lang="en-US" sz="2040" spc="-30">
                <a:solidFill>
                  <a:srgbClr val="505050"/>
                </a:solidFill>
                <a:ea typeface="Segoe UI" pitchFamily="34" charset="0"/>
                <a:cs typeface="Segoe UI" pitchFamily="34" charset="0"/>
              </a:rPr>
              <a:t>Contoso validates the token and sends a new token to the content for authorization</a:t>
            </a:r>
          </a:p>
        </p:txBody>
      </p:sp>
      <p:sp>
        <p:nvSpPr>
          <p:cNvPr id="116" name="Arc 115">
            <a:extLst>
              <a:ext uri="{FF2B5EF4-FFF2-40B4-BE49-F238E27FC236}">
                <a16:creationId xmlns:a16="http://schemas.microsoft.com/office/drawing/2014/main" id="{84F14D6C-36C0-4F04-8826-0FAC27FD4071}"/>
              </a:ext>
            </a:extLst>
          </p:cNvPr>
          <p:cNvSpPr/>
          <p:nvPr/>
        </p:nvSpPr>
        <p:spPr>
          <a:xfrm rot="16200000">
            <a:off x="7458529" y="961343"/>
            <a:ext cx="1658982" cy="3347167"/>
          </a:xfrm>
          <a:prstGeom prst="arc">
            <a:avLst>
              <a:gd name="adj1" fmla="val 16795072"/>
              <a:gd name="adj2" fmla="val 4408992"/>
            </a:avLst>
          </a:prstGeom>
          <a:ln>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Tree>
    <p:extLst>
      <p:ext uri="{BB962C8B-B14F-4D97-AF65-F5344CB8AC3E}">
        <p14:creationId xmlns:p14="http://schemas.microsoft.com/office/powerpoint/2010/main" val="518897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wipe(left)">
                                      <p:cBhvr>
                                        <p:cTn id="11" dur="500"/>
                                        <p:tgtEl>
                                          <p:spTgt spid="10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7"/>
                                        </p:tgtEl>
                                        <p:attrNameLst>
                                          <p:attrName>style.visibility</p:attrName>
                                        </p:attrNameLst>
                                      </p:cBhvr>
                                      <p:to>
                                        <p:strVal val="visible"/>
                                      </p:to>
                                    </p:set>
                                    <p:animEffect transition="in" filter="wipe(left)">
                                      <p:cBhvr>
                                        <p:cTn id="20" dur="500"/>
                                        <p:tgtEl>
                                          <p:spTgt spid="10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
                                        </p:tgtEl>
                                        <p:attrNameLst>
                                          <p:attrName>style.visibility</p:attrName>
                                        </p:attrNameLst>
                                      </p:cBhvr>
                                      <p:to>
                                        <p:strVal val="visible"/>
                                      </p:to>
                                    </p:set>
                                    <p:animEffect transition="in" filter="fade">
                                      <p:cBhvr>
                                        <p:cTn id="24" dur="500"/>
                                        <p:tgtEl>
                                          <p:spTgt spid="10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13"/>
                                        </p:tgtEl>
                                        <p:attrNameLst>
                                          <p:attrName>style.visibility</p:attrName>
                                        </p:attrNameLst>
                                      </p:cBhvr>
                                      <p:to>
                                        <p:strVal val="visible"/>
                                      </p:to>
                                    </p:set>
                                    <p:animEffect transition="in" filter="wipe(left)">
                                      <p:cBhvr>
                                        <p:cTn id="29" dur="500"/>
                                        <p:tgtEl>
                                          <p:spTgt spid="113"/>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fade">
                                      <p:cBhvr>
                                        <p:cTn id="33" dur="500"/>
                                        <p:tgtEl>
                                          <p:spTgt spid="11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grpId="0" nodeType="clickEffect">
                                  <p:stCondLst>
                                    <p:cond delay="0"/>
                                  </p:stCondLst>
                                  <p:childTnLst>
                                    <p:set>
                                      <p:cBhvr>
                                        <p:cTn id="37" dur="1" fill="hold">
                                          <p:stCondLst>
                                            <p:cond delay="0"/>
                                          </p:stCondLst>
                                        </p:cTn>
                                        <p:tgtEl>
                                          <p:spTgt spid="116"/>
                                        </p:tgtEl>
                                        <p:attrNameLst>
                                          <p:attrName>style.visibility</p:attrName>
                                        </p:attrNameLst>
                                      </p:cBhvr>
                                      <p:to>
                                        <p:strVal val="visible"/>
                                      </p:to>
                                    </p:set>
                                    <p:animEffect transition="in" filter="wipe(right)">
                                      <p:cBhvr>
                                        <p:cTn id="38" dur="500"/>
                                        <p:tgtEl>
                                          <p:spTgt spid="116"/>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05"/>
                                        </p:tgtEl>
                                        <p:attrNameLst>
                                          <p:attrName>style.visibility</p:attrName>
                                        </p:attrNameLst>
                                      </p:cBhvr>
                                      <p:to>
                                        <p:strVal val="visible"/>
                                      </p:to>
                                    </p:set>
                                    <p:animEffect transition="in" filter="fade">
                                      <p:cBhvr>
                                        <p:cTn id="42" dur="500"/>
                                        <p:tgtEl>
                                          <p:spTgt spid="10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111"/>
                                        </p:tgtEl>
                                        <p:attrNameLst>
                                          <p:attrName>style.visibility</p:attrName>
                                        </p:attrNameLst>
                                      </p:cBhvr>
                                      <p:to>
                                        <p:strVal val="visible"/>
                                      </p:to>
                                    </p:set>
                                    <p:animEffect transition="in" filter="wipe(right)">
                                      <p:cBhvr>
                                        <p:cTn id="47" dur="500"/>
                                        <p:tgtEl>
                                          <p:spTgt spid="111"/>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14"/>
                                        </p:tgtEl>
                                        <p:attrNameLst>
                                          <p:attrName>style.visibility</p:attrName>
                                        </p:attrNameLst>
                                      </p:cBhvr>
                                      <p:to>
                                        <p:strVal val="visible"/>
                                      </p:to>
                                    </p:set>
                                    <p:animEffect transition="in" filter="fade">
                                      <p:cBhvr>
                                        <p:cTn id="51"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4" grpId="0"/>
      <p:bldP spid="105" grpId="0"/>
      <p:bldP spid="111" grpId="0" animBg="1"/>
      <p:bldP spid="112" grpId="0"/>
      <p:bldP spid="114" grpId="0"/>
      <p:bldP spid="1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B5777-4977-6D45-8F23-8E99F12E7A7E}"/>
              </a:ext>
            </a:extLst>
          </p:cNvPr>
          <p:cNvSpPr>
            <a:spLocks noGrp="1"/>
          </p:cNvSpPr>
          <p:nvPr>
            <p:ph type="title"/>
          </p:nvPr>
        </p:nvSpPr>
        <p:spPr/>
        <p:txBody>
          <a:bodyPr/>
          <a:lstStyle/>
          <a:p>
            <a:r>
              <a:rPr lang="en-US" b="1" dirty="0"/>
              <a:t>Grant guest users access and securing corporate resources</a:t>
            </a:r>
            <a:endParaRPr lang="en-US" dirty="0"/>
          </a:p>
        </p:txBody>
      </p:sp>
      <p:sp>
        <p:nvSpPr>
          <p:cNvPr id="3" name="Text Placeholder 2">
            <a:extLst>
              <a:ext uri="{FF2B5EF4-FFF2-40B4-BE49-F238E27FC236}">
                <a16:creationId xmlns:a16="http://schemas.microsoft.com/office/drawing/2014/main" id="{3460375C-EEA0-EF43-85B6-495B7248FB82}"/>
              </a:ext>
            </a:extLst>
          </p:cNvPr>
          <p:cNvSpPr>
            <a:spLocks noGrp="1"/>
          </p:cNvSpPr>
          <p:nvPr>
            <p:ph type="body" sz="quarter" idx="10"/>
          </p:nvPr>
        </p:nvSpPr>
        <p:spPr>
          <a:xfrm>
            <a:off x="465138" y="1919804"/>
            <a:ext cx="11533187" cy="4308872"/>
          </a:xfrm>
        </p:spPr>
        <p:txBody>
          <a:bodyPr/>
          <a:lstStyle/>
          <a:p>
            <a:r>
              <a:rPr lang="en-US" dirty="0"/>
              <a:t>Administrators &amp; developers have multiple ways to grant guest users access to corporate resources</a:t>
            </a:r>
          </a:p>
          <a:p>
            <a:endParaRPr lang="en-US" dirty="0"/>
          </a:p>
          <a:p>
            <a:r>
              <a:rPr lang="en-US" dirty="0"/>
              <a:t>Administrators can:</a:t>
            </a:r>
          </a:p>
          <a:p>
            <a:endParaRPr lang="en-US" dirty="0"/>
          </a:p>
          <a:p>
            <a:r>
              <a:rPr lang="en-US" dirty="0"/>
              <a:t>	Create guest user in Azure AD portal</a:t>
            </a:r>
          </a:p>
          <a:p>
            <a:r>
              <a:rPr lang="en-US" dirty="0"/>
              <a:t>	Send guest an invitation via email</a:t>
            </a:r>
          </a:p>
          <a:p>
            <a:r>
              <a:rPr lang="en-US" dirty="0"/>
              <a:t>	Added in bulk using PowerShell or APIs</a:t>
            </a:r>
          </a:p>
          <a:p>
            <a:endParaRPr lang="en-US" dirty="0"/>
          </a:p>
          <a:p>
            <a:r>
              <a:rPr lang="en-US" dirty="0"/>
              <a:t>Administrators can delegate to group owners and application owners the ability to manage </a:t>
            </a:r>
            <a:br>
              <a:rPr lang="en-US" dirty="0"/>
            </a:br>
            <a:r>
              <a:rPr lang="en-US" dirty="0"/>
              <a:t>their own guest users</a:t>
            </a:r>
          </a:p>
          <a:p>
            <a:endParaRPr lang="en-US" dirty="0"/>
          </a:p>
          <a:p>
            <a:r>
              <a:rPr lang="en-US" dirty="0"/>
              <a:t>Consider using Azure AD’s Conditional Access policies (such as MFA) to further protect content</a:t>
            </a:r>
          </a:p>
        </p:txBody>
      </p:sp>
    </p:spTree>
    <p:extLst>
      <p:ext uri="{BB962C8B-B14F-4D97-AF65-F5344CB8AC3E}">
        <p14:creationId xmlns:p14="http://schemas.microsoft.com/office/powerpoint/2010/main" val="401838224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3F405-B84F-0F48-A4F1-525E8178EB3E}"/>
              </a:ext>
            </a:extLst>
          </p:cNvPr>
          <p:cNvSpPr>
            <a:spLocks noGrp="1"/>
          </p:cNvSpPr>
          <p:nvPr>
            <p:ph type="title"/>
          </p:nvPr>
        </p:nvSpPr>
        <p:spPr>
          <a:xfrm>
            <a:off x="465138" y="632779"/>
            <a:ext cx="11533187" cy="410369"/>
          </a:xfrm>
        </p:spPr>
        <p:txBody>
          <a:bodyPr/>
          <a:lstStyle/>
          <a:p>
            <a:r>
              <a:rPr lang="en-US" b="1" dirty="0"/>
              <a:t>Business to Customer (B2C)</a:t>
            </a:r>
            <a:endParaRPr lang="en-US" dirty="0"/>
          </a:p>
        </p:txBody>
      </p:sp>
      <p:sp>
        <p:nvSpPr>
          <p:cNvPr id="3" name="Text Placeholder 2">
            <a:extLst>
              <a:ext uri="{FF2B5EF4-FFF2-40B4-BE49-F238E27FC236}">
                <a16:creationId xmlns:a16="http://schemas.microsoft.com/office/drawing/2014/main" id="{D5D9311C-5FB9-0446-BF19-BABE4B5B1EF6}"/>
              </a:ext>
            </a:extLst>
          </p:cNvPr>
          <p:cNvSpPr>
            <a:spLocks noGrp="1"/>
          </p:cNvSpPr>
          <p:nvPr>
            <p:ph type="body" sz="quarter" idx="10"/>
          </p:nvPr>
        </p:nvSpPr>
        <p:spPr>
          <a:xfrm>
            <a:off x="465138" y="1919804"/>
            <a:ext cx="11797619" cy="3262432"/>
          </a:xfrm>
        </p:spPr>
        <p:txBody>
          <a:bodyPr/>
          <a:lstStyle/>
          <a:p>
            <a:r>
              <a:rPr lang="en-US" dirty="0"/>
              <a:t>Azure AD B2C enables collaboration between your organization customers</a:t>
            </a:r>
          </a:p>
          <a:p>
            <a:endParaRPr lang="en-US" dirty="0"/>
          </a:p>
          <a:p>
            <a:r>
              <a:rPr lang="en-US" dirty="0"/>
              <a:t>Customers use their existing identities from social accounts (Facebook, Gmail, Twitter, Azure AD, etc.)</a:t>
            </a:r>
          </a:p>
          <a:p>
            <a:endParaRPr lang="en-US" dirty="0"/>
          </a:p>
          <a:p>
            <a:r>
              <a:rPr lang="en-US" dirty="0"/>
              <a:t>AzureAD B2C handles monitoring &amp; automatically addresses threads (DoS, password spray, brute force)</a:t>
            </a:r>
          </a:p>
          <a:p>
            <a:endParaRPr lang="en-US" dirty="0"/>
          </a:p>
          <a:p>
            <a:r>
              <a:rPr lang="en-US" dirty="0"/>
              <a:t>Uses standards based authentication protocols OpenID Connect &amp; OAuth 2.0</a:t>
            </a:r>
          </a:p>
          <a:p>
            <a:endParaRPr lang="en-US" dirty="0"/>
          </a:p>
          <a:p>
            <a:endParaRPr lang="en-US" dirty="0"/>
          </a:p>
        </p:txBody>
      </p:sp>
    </p:spTree>
    <p:extLst>
      <p:ext uri="{BB962C8B-B14F-4D97-AF65-F5344CB8AC3E}">
        <p14:creationId xmlns:p14="http://schemas.microsoft.com/office/powerpoint/2010/main" val="1009730682"/>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2406</Words>
  <Application>Microsoft Office PowerPoint</Application>
  <PresentationFormat>Custom</PresentationFormat>
  <Paragraphs>194</Paragraphs>
  <Slides>15</Slides>
  <Notes>15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Arial</vt:lpstr>
      <vt:lpstr>Georgia</vt:lpstr>
      <vt:lpstr>Segoe UI</vt:lpstr>
      <vt:lpstr>Segoe UI Light</vt:lpstr>
      <vt:lpstr>Segoe UI Semibold</vt:lpstr>
      <vt:lpstr>Segoe UI Semilight</vt:lpstr>
      <vt:lpstr>Wingdings</vt:lpstr>
      <vt:lpstr>Office 365 PPT Template - 2017</vt:lpstr>
      <vt:lpstr>1_Office 365 PPT Template - 2017</vt:lpstr>
      <vt:lpstr>Microsoft Identity topology options</vt:lpstr>
      <vt:lpstr>Overview</vt:lpstr>
      <vt:lpstr>Consumer</vt:lpstr>
      <vt:lpstr>Enterprises</vt:lpstr>
      <vt:lpstr>Business to Business (B2B)</vt:lpstr>
      <vt:lpstr>External collaboration using B2B</vt:lpstr>
      <vt:lpstr>Authorization decoupled from Authentication</vt:lpstr>
      <vt:lpstr>Grant guest users access and securing corporate resources</vt:lpstr>
      <vt:lpstr>Business to Customer (B2C)</vt:lpstr>
      <vt:lpstr>Azure Active Directory B2C</vt:lpstr>
      <vt:lpstr>B2C supports progressive polling</vt:lpstr>
      <vt:lpstr>Comparing Azure AD B2B and B2C</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2020-05-23T15:37:30Z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